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5"/>
  </p:notesMasterIdLst>
  <p:sldIdLst>
    <p:sldId id="256" r:id="rId2"/>
    <p:sldId id="442" r:id="rId3"/>
    <p:sldId id="443" r:id="rId4"/>
    <p:sldId id="444" r:id="rId5"/>
    <p:sldId id="445" r:id="rId6"/>
    <p:sldId id="446" r:id="rId7"/>
    <p:sldId id="447" r:id="rId8"/>
    <p:sldId id="450" r:id="rId9"/>
    <p:sldId id="449" r:id="rId10"/>
    <p:sldId id="448" r:id="rId11"/>
    <p:sldId id="452" r:id="rId12"/>
    <p:sldId id="454" r:id="rId13"/>
    <p:sldId id="451" r:id="rId14"/>
    <p:sldId id="453" r:id="rId15"/>
    <p:sldId id="457" r:id="rId16"/>
    <p:sldId id="456" r:id="rId17"/>
    <p:sldId id="455" r:id="rId18"/>
    <p:sldId id="460" r:id="rId19"/>
    <p:sldId id="459" r:id="rId20"/>
    <p:sldId id="458" r:id="rId21"/>
    <p:sldId id="461" r:id="rId22"/>
    <p:sldId id="462" r:id="rId23"/>
    <p:sldId id="464" r:id="rId24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CF60E"/>
    <a:srgbClr val="0033CC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196" autoAdjust="0"/>
  </p:normalViewPr>
  <p:slideViewPr>
    <p:cSldViewPr>
      <p:cViewPr varScale="1">
        <p:scale>
          <a:sx n="85" d="100"/>
          <a:sy n="85" d="100"/>
        </p:scale>
        <p:origin x="84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Finding Files and Directories - Part 1 (which, </a:t>
          </a:r>
          <a:r>
            <a:rPr lang="en-US" b="0" i="0" dirty="0" err="1"/>
            <a:t>plocate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dirty="0"/>
            <a:t>QUIZ TIME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dirty="0"/>
            <a:t>QUIZ TIME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dirty="0"/>
            <a:t>QUIZ TIME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>
            <a:buNone/>
          </a:pPr>
          <a:r>
            <a:rPr lang="en-US" b="0" i="0" dirty="0"/>
            <a:t>Comparing Files (</a:t>
          </a:r>
          <a:r>
            <a:rPr lang="en-US" b="0" i="0" dirty="0" err="1"/>
            <a:t>cmp</a:t>
          </a:r>
          <a:r>
            <a:rPr lang="en-US" b="0" i="0" dirty="0"/>
            <a:t>, diff, sha256)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801" custLinFactNeighborY="12203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 and Exec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Comparing Files (</a:t>
          </a:r>
          <a:r>
            <a:rPr lang="en-US" b="0" i="0" dirty="0" err="1"/>
            <a:t>cmp</a:t>
          </a:r>
          <a:r>
            <a:rPr lang="en-US" b="0" i="0" dirty="0"/>
            <a:t>, diff, sha256)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Comparing Files (</a:t>
          </a:r>
          <a:r>
            <a:rPr lang="en-US" b="0" i="0" dirty="0" err="1"/>
            <a:t>cmp</a:t>
          </a:r>
          <a:r>
            <a:rPr lang="en-US" b="0" i="0" dirty="0"/>
            <a:t>, diff, sha256)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dirty="0"/>
            <a:t>VIM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Compressing and Archiving Files and Directories (tar, </a:t>
          </a:r>
          <a:r>
            <a:rPr lang="en-US" b="0" i="0" dirty="0" err="1"/>
            <a:t>gzip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Compressing and Archiving Files and Directories (tar, </a:t>
          </a:r>
          <a:r>
            <a:rPr lang="en-US" b="0" i="0" dirty="0" err="1"/>
            <a:t>gzip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Finding Files and Directories - Part 1 (which, </a:t>
          </a:r>
          <a:r>
            <a:rPr lang="en-US" b="0" i="0" dirty="0" err="1"/>
            <a:t>plocate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Compressing and Archiving Files and Directories (tar, </a:t>
          </a:r>
          <a:r>
            <a:rPr lang="en-US" b="0" i="0" dirty="0" err="1"/>
            <a:t>gzip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Compressing and Archiving Files and Directories (tar, </a:t>
          </a:r>
          <a:r>
            <a:rPr lang="en-US" b="0" i="0" dirty="0" err="1"/>
            <a:t>gzip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Compressing and Archiving Files and Directories (tar, </a:t>
          </a:r>
          <a:r>
            <a:rPr lang="en-US" b="0" i="0" dirty="0" err="1"/>
            <a:t>gzip</a:t>
          </a:r>
          <a:r>
            <a:rPr lang="en-US" b="0" i="0" dirty="0"/>
            <a:t>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Finding Files and Directories - Part 2 (find)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Finding Files and Directories - Part 2 (find)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Finding Files and Directories - Part 2 (find)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Find and Exec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Searching for String Patterns in Text Files (grep)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en-US" b="0" i="0" dirty="0"/>
            <a:t>Searching for String Patterns in Text Files (grep)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rtl="0"/>
          <a:r>
            <a:rPr lang="it-IT" dirty="0"/>
            <a:t>COMMAND </a:t>
          </a:r>
          <a:r>
            <a:rPr lang="it-IT" dirty="0" err="1"/>
            <a:t>grep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F22209-7017-4199-A2C7-B4516151B5B7}" type="presOf" srcId="{95C9ECF1-364F-4043-9597-C5163FFE3E64}" destId="{6085D948-0567-4315-95B4-87489D6E1C3E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F5670DFA-443D-44CC-86D8-456FC8B262F7}" type="presOf" srcId="{232E62CF-DE33-4730-8797-BEC2F800D3E1}" destId="{D3FDA15A-B414-4935-B4EA-7998B779F871}" srcOrd="0" destOrd="0" presId="urn:microsoft.com/office/officeart/2005/8/layout/vList2"/>
    <dgm:cxn modelId="{303C2FC3-D779-4110-8868-4212E35B6D88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Finding Files and Directories - Part 1 (which, </a:t>
          </a:r>
          <a:r>
            <a:rPr lang="en-US" sz="2600" b="0" i="0" kern="1200" dirty="0" err="1"/>
            <a:t>plocate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QUIZ TIME</a:t>
          </a:r>
        </a:p>
      </dsp:txBody>
      <dsp:txXfrm>
        <a:off x="30442" y="41802"/>
        <a:ext cx="7715980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QUIZ TIME</a:t>
          </a:r>
        </a:p>
      </dsp:txBody>
      <dsp:txXfrm>
        <a:off x="30442" y="41802"/>
        <a:ext cx="7715980" cy="562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QUIZ TIME</a:t>
          </a:r>
        </a:p>
      </dsp:txBody>
      <dsp:txXfrm>
        <a:off x="30442" y="41802"/>
        <a:ext cx="7715980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Comparing Files (</a:t>
          </a:r>
          <a:r>
            <a:rPr lang="en-US" sz="2600" b="0" i="0" kern="1200" dirty="0" err="1"/>
            <a:t>cmp</a:t>
          </a:r>
          <a:r>
            <a:rPr lang="en-US" sz="2600" b="0" i="0" kern="1200" dirty="0"/>
            <a:t>, diff, sha256)</a:t>
          </a:r>
          <a:endParaRPr lang="it-IT" sz="2600" kern="1200" dirty="0"/>
        </a:p>
      </dsp:txBody>
      <dsp:txXfrm>
        <a:off x="30442" y="53162"/>
        <a:ext cx="7715980" cy="5627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 and Exec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Comparing Files (</a:t>
          </a:r>
          <a:r>
            <a:rPr lang="en-US" sz="2600" b="0" i="0" kern="1200" dirty="0" err="1"/>
            <a:t>cmp</a:t>
          </a:r>
          <a:r>
            <a:rPr lang="en-US" sz="2600" b="0" i="0" kern="1200" dirty="0"/>
            <a:t>, diff, sha256)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Comparing Files (</a:t>
          </a:r>
          <a:r>
            <a:rPr lang="en-US" sz="2600" b="0" i="0" kern="1200" dirty="0" err="1"/>
            <a:t>cmp</a:t>
          </a:r>
          <a:r>
            <a:rPr lang="en-US" sz="2600" b="0" i="0" kern="1200" dirty="0"/>
            <a:t>, diff, sha256)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VIM</a:t>
          </a:r>
        </a:p>
      </dsp:txBody>
      <dsp:txXfrm>
        <a:off x="30442" y="41802"/>
        <a:ext cx="7715980" cy="56272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3353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Compressing and Archiving Files and Directories (tar, </a:t>
          </a:r>
          <a:r>
            <a:rPr lang="en-US" sz="2500" b="0" i="0" kern="1200" dirty="0" err="1"/>
            <a:t>gzip</a:t>
          </a:r>
          <a:r>
            <a:rPr lang="en-US" sz="2500" b="0" i="0" kern="1200" dirty="0"/>
            <a:t>)</a:t>
          </a:r>
          <a:endParaRPr lang="it-IT" sz="2500" kern="1200" dirty="0"/>
        </a:p>
      </dsp:txBody>
      <dsp:txXfrm>
        <a:off x="29271" y="52624"/>
        <a:ext cx="7718322" cy="54108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3353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Compressing and Archiving Files and Directories (tar, </a:t>
          </a:r>
          <a:r>
            <a:rPr lang="en-US" sz="2500" b="0" i="0" kern="1200" dirty="0" err="1"/>
            <a:t>gzip</a:t>
          </a:r>
          <a:r>
            <a:rPr lang="en-US" sz="2500" b="0" i="0" kern="1200" dirty="0"/>
            <a:t>)</a:t>
          </a:r>
          <a:endParaRPr lang="it-IT" sz="2500" kern="1200" dirty="0"/>
        </a:p>
      </dsp:txBody>
      <dsp:txXfrm>
        <a:off x="29271" y="52624"/>
        <a:ext cx="7718322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Finding Files and Directories - Part 1 (which, </a:t>
          </a:r>
          <a:r>
            <a:rPr lang="en-US" sz="2600" b="0" i="0" kern="1200" dirty="0" err="1"/>
            <a:t>plocate</a:t>
          </a:r>
          <a:r>
            <a:rPr lang="en-US" sz="2600" b="0" i="0" kern="1200" dirty="0"/>
            <a:t>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3353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Compressing and Archiving Files and Directories (tar, </a:t>
          </a:r>
          <a:r>
            <a:rPr lang="en-US" sz="2500" b="0" i="0" kern="1200" dirty="0" err="1"/>
            <a:t>gzip</a:t>
          </a:r>
          <a:r>
            <a:rPr lang="en-US" sz="2500" b="0" i="0" kern="1200" dirty="0"/>
            <a:t>)</a:t>
          </a:r>
          <a:endParaRPr lang="it-IT" sz="2500" kern="1200" dirty="0"/>
        </a:p>
      </dsp:txBody>
      <dsp:txXfrm>
        <a:off x="29271" y="52624"/>
        <a:ext cx="7718322" cy="54108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3353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Compressing and Archiving Files and Directories (tar, </a:t>
          </a:r>
          <a:r>
            <a:rPr lang="en-US" sz="2500" b="0" i="0" kern="1200" dirty="0" err="1"/>
            <a:t>gzip</a:t>
          </a:r>
          <a:r>
            <a:rPr lang="en-US" sz="2500" b="0" i="0" kern="1200" dirty="0"/>
            <a:t>)</a:t>
          </a:r>
          <a:endParaRPr lang="it-IT" sz="2500" kern="1200" dirty="0"/>
        </a:p>
      </dsp:txBody>
      <dsp:txXfrm>
        <a:off x="29271" y="52624"/>
        <a:ext cx="7718322" cy="54108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3353"/>
          <a:ext cx="7776864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Compressing and Archiving Files and Directories (tar, </a:t>
          </a:r>
          <a:r>
            <a:rPr lang="en-US" sz="2500" b="0" i="0" kern="1200" dirty="0" err="1"/>
            <a:t>gzip</a:t>
          </a:r>
          <a:r>
            <a:rPr lang="en-US" sz="2500" b="0" i="0" kern="1200" dirty="0"/>
            <a:t>)</a:t>
          </a:r>
          <a:endParaRPr lang="it-IT" sz="2500" kern="1200" dirty="0"/>
        </a:p>
      </dsp:txBody>
      <dsp:txXfrm>
        <a:off x="29271" y="52624"/>
        <a:ext cx="7718322" cy="54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Finding Files and Directories - Part 2 (find)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Finding Files and Directories - Part 2 (find)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Finding Files and Directories - Part 2 (find)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Find and Exec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Searching for String Patterns in Text Files (grep)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Searching for String Patterns in Text Files (grep)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1136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COMMAND </a:t>
          </a:r>
          <a:r>
            <a:rPr lang="it-IT" sz="2600" kern="1200" dirty="0" err="1"/>
            <a:t>grep</a:t>
          </a:r>
          <a:endParaRPr lang="it-IT" sz="2600" kern="1200" dirty="0"/>
        </a:p>
      </dsp:txBody>
      <dsp:txXfrm>
        <a:off x="30442" y="4180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14/03/2025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14/03/2025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14/03/2025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14/03/2025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4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47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5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5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diagramLayout" Target="../diagrams/layout16.xml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diagramData" Target="../diagrams/data16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openxmlformats.org/officeDocument/2006/relationships/image" Target="../media/image56.png"/><Relationship Id="rId5" Type="http://schemas.openxmlformats.org/officeDocument/2006/relationships/diagramColors" Target="../diagrams/colors16.xml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69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7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image" Target="../media/image77.png"/><Relationship Id="rId5" Type="http://schemas.openxmlformats.org/officeDocument/2006/relationships/diagramColors" Target="../diagrams/colors19.xml"/><Relationship Id="rId10" Type="http://schemas.openxmlformats.org/officeDocument/2006/relationships/image" Target="../media/image76.pn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7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82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84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8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723900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LINUX – THE LINUX FILE SYSTEM PART 3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B2A0-D879-058E-5B5D-B40AE21C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81B9B3A-DC0A-007D-972F-2DF427B4C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64400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605D7795-03EB-D1DC-141C-B5C45FB4D804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36193E-A04F-853D-C31C-4398B5365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656" y="1340768"/>
            <a:ext cx="706864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69D7-9B32-85B8-F091-5F387C46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1040553-E294-DE07-2378-444857988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62284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973D5D9E-8E79-9D28-A9D7-622A38A58FB4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6F9F2F-B9C3-D3F9-C99C-981DA5A9C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15" y="1040048"/>
            <a:ext cx="8589836" cy="2100919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BEB36174-B956-5565-FB30-B980C072CB0C}"/>
              </a:ext>
            </a:extLst>
          </p:cNvPr>
          <p:cNvSpPr/>
          <p:nvPr/>
        </p:nvSpPr>
        <p:spPr>
          <a:xfrm>
            <a:off x="811676" y="2420888"/>
            <a:ext cx="471631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1D74C89-A7A1-2032-5BA3-C82C4C561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42" y="3227182"/>
            <a:ext cx="8230466" cy="224589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A26400A9-302C-D5FB-2A92-CB97DF085303}"/>
              </a:ext>
            </a:extLst>
          </p:cNvPr>
          <p:cNvSpPr/>
          <p:nvPr/>
        </p:nvSpPr>
        <p:spPr>
          <a:xfrm>
            <a:off x="864494" y="3916796"/>
            <a:ext cx="471631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9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13CA-9357-CB22-FF13-F214731B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7AF50C7-4BCB-6A68-8068-043DB547F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74756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BB7E2568-E8A7-2F16-A8C5-0D840774E6CD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0A020B3-8321-B138-2725-E6DAC3258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2" y="973918"/>
            <a:ext cx="8307406" cy="2742762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20B98E86-E0ED-BE27-4B5F-5D6E0DDBD318}"/>
              </a:ext>
            </a:extLst>
          </p:cNvPr>
          <p:cNvSpPr/>
          <p:nvPr/>
        </p:nvSpPr>
        <p:spPr>
          <a:xfrm>
            <a:off x="899592" y="148478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0D01AD-813E-77B9-3768-418B9EA29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41" y="3872240"/>
            <a:ext cx="8025719" cy="2293063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E1D32233-E2CD-5014-8447-474FFFBB41E3}"/>
              </a:ext>
            </a:extLst>
          </p:cNvPr>
          <p:cNvSpPr/>
          <p:nvPr/>
        </p:nvSpPr>
        <p:spPr>
          <a:xfrm>
            <a:off x="449040" y="450912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3F81A-72AA-E53D-407A-87D553688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0EB905F-06A7-C05A-4026-493655088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53715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3EA4C491-7634-2392-F574-CFA20EB0A6E6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48A1E9-9A79-790C-AFB6-FA3E2600F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32" y="1192449"/>
            <a:ext cx="7720374" cy="2331152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8F6CAA28-E552-4CAE-4640-092131A09478}"/>
              </a:ext>
            </a:extLst>
          </p:cNvPr>
          <p:cNvSpPr/>
          <p:nvPr/>
        </p:nvSpPr>
        <p:spPr>
          <a:xfrm>
            <a:off x="1047492" y="148478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A7F80E-5B30-C2CF-5BE4-10237293B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32" y="3728269"/>
            <a:ext cx="7823505" cy="243703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20E525F-6FFF-3CD2-6CE9-44C479BF4902}"/>
              </a:ext>
            </a:extLst>
          </p:cNvPr>
          <p:cNvSpPr/>
          <p:nvPr/>
        </p:nvSpPr>
        <p:spPr>
          <a:xfrm>
            <a:off x="899592" y="3972688"/>
            <a:ext cx="230425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BBF196E-0B81-6026-6D0A-9C26EEF54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3355" y="2548836"/>
            <a:ext cx="6731650" cy="188827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93344E76-6B7C-B5D9-12C4-561A8D352FE5}"/>
              </a:ext>
            </a:extLst>
          </p:cNvPr>
          <p:cNvSpPr/>
          <p:nvPr/>
        </p:nvSpPr>
        <p:spPr>
          <a:xfrm>
            <a:off x="2184363" y="3529822"/>
            <a:ext cx="6298973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6F2971-6108-B717-53ED-4801C2F5F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2760" y="4519231"/>
            <a:ext cx="6731650" cy="1781593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5B81B0F9-2468-08D7-6509-5C28D05BD19F}"/>
              </a:ext>
            </a:extLst>
          </p:cNvPr>
          <p:cNvSpPr/>
          <p:nvPr/>
        </p:nvSpPr>
        <p:spPr>
          <a:xfrm>
            <a:off x="2158408" y="5418098"/>
            <a:ext cx="6298973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4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69D91-D92E-1E9F-7AA8-890CF4C3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62C2DF8-F844-A3E8-263B-8FCB33532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741337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2DFF513C-E1D6-F301-ACFC-9EBF3B2E561B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112588-2499-9F2F-0BF6-A1D4ED3A2485}"/>
              </a:ext>
            </a:extLst>
          </p:cNvPr>
          <p:cNvSpPr txBox="1"/>
          <p:nvPr/>
        </p:nvSpPr>
        <p:spPr>
          <a:xfrm>
            <a:off x="2286000" y="1723662"/>
            <a:ext cx="4572000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 different ways of comparing files contents.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especially useful when you want to compare either the output of the same command at different moments or the differences between a back up configuration file and the one currently used by the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Let's take a look at the first example.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38D74C-40A8-2BF0-18B3-E52670ABF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85" y="973918"/>
            <a:ext cx="7704488" cy="438950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A7135E05-8F19-1B0D-B6D4-6FA477ED9174}"/>
              </a:ext>
            </a:extLst>
          </p:cNvPr>
          <p:cNvSpPr/>
          <p:nvPr/>
        </p:nvSpPr>
        <p:spPr>
          <a:xfrm>
            <a:off x="2051720" y="1356545"/>
            <a:ext cx="1296144" cy="2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8E25778-E4CD-5427-6FFC-CECA24B6A36C}"/>
              </a:ext>
            </a:extLst>
          </p:cNvPr>
          <p:cNvSpPr/>
          <p:nvPr/>
        </p:nvSpPr>
        <p:spPr>
          <a:xfrm>
            <a:off x="2051720" y="1844950"/>
            <a:ext cx="1296144" cy="2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D0699EE-6A0F-C5EA-2040-ACF48FCF7630}"/>
              </a:ext>
            </a:extLst>
          </p:cNvPr>
          <p:cNvSpPr/>
          <p:nvPr/>
        </p:nvSpPr>
        <p:spPr>
          <a:xfrm>
            <a:off x="551820" y="2636912"/>
            <a:ext cx="495672" cy="336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CB68E3D-95E6-C940-1473-89DEF0B97762}"/>
              </a:ext>
            </a:extLst>
          </p:cNvPr>
          <p:cNvSpPr/>
          <p:nvPr/>
        </p:nvSpPr>
        <p:spPr>
          <a:xfrm>
            <a:off x="2051720" y="3694454"/>
            <a:ext cx="1296144" cy="2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ECBAADE-66CC-2FBC-9B32-121F287E87C0}"/>
              </a:ext>
            </a:extLst>
          </p:cNvPr>
          <p:cNvSpPr/>
          <p:nvPr/>
        </p:nvSpPr>
        <p:spPr>
          <a:xfrm>
            <a:off x="2070779" y="3800232"/>
            <a:ext cx="495672" cy="336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5EF1815-A365-2EF5-8BC4-5BE2FFFD9C30}"/>
              </a:ext>
            </a:extLst>
          </p:cNvPr>
          <p:cNvSpPr/>
          <p:nvPr/>
        </p:nvSpPr>
        <p:spPr>
          <a:xfrm>
            <a:off x="442448" y="4005064"/>
            <a:ext cx="1080119" cy="2288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046808-2042-E05B-AC0A-6BEDFF80B140}"/>
              </a:ext>
            </a:extLst>
          </p:cNvPr>
          <p:cNvSpPr txBox="1"/>
          <p:nvPr/>
        </p:nvSpPr>
        <p:spPr>
          <a:xfrm>
            <a:off x="3549269" y="1890847"/>
            <a:ext cx="4572000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see if there was any difference between the two runs of the command, I can compare the files contents.</a:t>
            </a:r>
          </a:p>
          <a:p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If you only want to know if there is a difference run the </a:t>
            </a:r>
            <a:r>
              <a:rPr lang="en-US" u="sng" dirty="0" err="1">
                <a:solidFill>
                  <a:schemeClr val="bg1"/>
                </a:solidFill>
              </a:rPr>
              <a:t>cmp</a:t>
            </a:r>
            <a:r>
              <a:rPr lang="en-US" u="sng" dirty="0">
                <a:solidFill>
                  <a:schemeClr val="bg1"/>
                </a:solidFill>
              </a:rPr>
              <a:t> command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If files are identical, no message is displayed.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9BD2457-5629-9DA3-163E-38A5B5CE8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42" y="4620346"/>
            <a:ext cx="2270957" cy="502964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0018DD3-8273-A371-2BC1-A0C4E0B80375}"/>
              </a:ext>
            </a:extLst>
          </p:cNvPr>
          <p:cNvSpPr/>
          <p:nvPr/>
        </p:nvSpPr>
        <p:spPr>
          <a:xfrm>
            <a:off x="1859276" y="4548830"/>
            <a:ext cx="1296144" cy="211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8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D1C0D-99D9-70EF-0D37-CDE6CCD9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ABA8D75-9CF4-AB22-B777-CAD66D985B95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9C0C8B9A-8424-E715-C2C4-DD74CCAA5625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E56CD0-1CEE-6B59-095A-DD11C1E64969}"/>
              </a:ext>
            </a:extLst>
          </p:cNvPr>
          <p:cNvSpPr txBox="1"/>
          <p:nvPr/>
        </p:nvSpPr>
        <p:spPr>
          <a:xfrm>
            <a:off x="3893070" y="953832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To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compare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2 binary files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see if they are identical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iwe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need to calculate and compare their hash.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hash is a unique cryptographic id for each file.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BF2610-4D44-6C94-6DD1-976CDA88B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77" y="2164533"/>
            <a:ext cx="7719729" cy="443522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BCCEB013-C62E-7C1A-10E0-24A8AC5431B4}"/>
              </a:ext>
            </a:extLst>
          </p:cNvPr>
          <p:cNvSpPr/>
          <p:nvPr/>
        </p:nvSpPr>
        <p:spPr>
          <a:xfrm>
            <a:off x="2123728" y="2431160"/>
            <a:ext cx="1080120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9E48A22-696D-9E27-D486-5EC460F89E38}"/>
              </a:ext>
            </a:extLst>
          </p:cNvPr>
          <p:cNvSpPr/>
          <p:nvPr/>
        </p:nvSpPr>
        <p:spPr>
          <a:xfrm>
            <a:off x="667046" y="2645641"/>
            <a:ext cx="1080120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70311A1-A1DA-DE09-39AD-9F2511B165B7}"/>
              </a:ext>
            </a:extLst>
          </p:cNvPr>
          <p:cNvSpPr/>
          <p:nvPr/>
        </p:nvSpPr>
        <p:spPr>
          <a:xfrm>
            <a:off x="2183059" y="2714472"/>
            <a:ext cx="1080120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B5CA2DF-9818-2B88-8741-DB0E2BE971C1}"/>
              </a:ext>
            </a:extLst>
          </p:cNvPr>
          <p:cNvSpPr/>
          <p:nvPr/>
        </p:nvSpPr>
        <p:spPr>
          <a:xfrm>
            <a:off x="713619" y="2928953"/>
            <a:ext cx="1080120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9ABECCD2-00CD-FDA8-0AF9-C495AC4A4D71}"/>
              </a:ext>
            </a:extLst>
          </p:cNvPr>
          <p:cNvSpPr/>
          <p:nvPr/>
        </p:nvSpPr>
        <p:spPr>
          <a:xfrm>
            <a:off x="2242390" y="3075435"/>
            <a:ext cx="1897562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5DF8E36-9C15-C97F-B0D4-8BC37AE00E13}"/>
              </a:ext>
            </a:extLst>
          </p:cNvPr>
          <p:cNvSpPr/>
          <p:nvPr/>
        </p:nvSpPr>
        <p:spPr>
          <a:xfrm>
            <a:off x="2218216" y="3635860"/>
            <a:ext cx="1897562" cy="428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0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1522F-D365-2ED6-ED1C-246BBDFD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E828954-BF2F-4497-2C9F-522A913F1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88289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9AA9F8AE-4D31-B1C6-E636-F06C77CDF2DB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CB2141-5989-ACD6-9387-44151B170A7A}"/>
              </a:ext>
            </a:extLst>
          </p:cNvPr>
          <p:cNvSpPr txBox="1"/>
          <p:nvPr/>
        </p:nvSpPr>
        <p:spPr>
          <a:xfrm>
            <a:off x="2411760" y="1124744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if you want to go deeper and see exactly how they differ, you should run the diff command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used only for text files.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148EC8-974D-B29A-C188-03A838AD8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98" y="2202636"/>
            <a:ext cx="7712108" cy="4397121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7484FC50-BFE1-3C99-3583-A6FD9B398A2F}"/>
              </a:ext>
            </a:extLst>
          </p:cNvPr>
          <p:cNvSpPr/>
          <p:nvPr/>
        </p:nvSpPr>
        <p:spPr>
          <a:xfrm>
            <a:off x="2051720" y="2354461"/>
            <a:ext cx="1080120" cy="540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28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FBDB-0478-D0A4-3B5C-BC6D4D0C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4CB1E18-727C-C769-60DA-C5F077C69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684612"/>
              </p:ext>
            </p:extLst>
          </p:nvPr>
        </p:nvGraphicFramePr>
        <p:xfrm>
          <a:off x="859704" y="297549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CA97D17C-D21A-C7CE-8D38-B4DD6C6B27CD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205F87-8F18-DCA1-9686-48A2D5159D2A}"/>
              </a:ext>
            </a:extLst>
          </p:cNvPr>
          <p:cNvSpPr txBox="1"/>
          <p:nvPr/>
        </p:nvSpPr>
        <p:spPr>
          <a:xfrm>
            <a:off x="2286000" y="953832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Let's take another look of the output of the diff command. </a:t>
            </a:r>
          </a:p>
          <a:p>
            <a:pPr algn="l">
              <a:buNone/>
            </a:pPr>
            <a:endParaRPr lang="en-US" u="sng" dirty="0">
              <a:solidFill>
                <a:schemeClr val="bg1"/>
              </a:solidFill>
              <a:latin typeface="Udemy Sans"/>
            </a:endParaRPr>
          </a:p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We need to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install the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Udemy Sans"/>
              </a:rPr>
              <a:t>openssh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 server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or daemon because we’ll need it anyway later</a:t>
            </a:r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  <a:p>
            <a:pPr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5DF9AD-58B3-80C6-54D1-5D2269AC2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2" y="959559"/>
            <a:ext cx="7704488" cy="440474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2C4E752-1C6E-6376-6600-25652C8D8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42" y="1553971"/>
            <a:ext cx="7674005" cy="3810330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A6ABF445-144A-AB28-2701-F950D2C3F180}"/>
              </a:ext>
            </a:extLst>
          </p:cNvPr>
          <p:cNvSpPr/>
          <p:nvPr/>
        </p:nvSpPr>
        <p:spPr>
          <a:xfrm>
            <a:off x="2123728" y="1210414"/>
            <a:ext cx="1872208" cy="404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DF28D50-82EA-0808-E842-F1A2CCF85FBF}"/>
              </a:ext>
            </a:extLst>
          </p:cNvPr>
          <p:cNvSpPr/>
          <p:nvPr/>
        </p:nvSpPr>
        <p:spPr>
          <a:xfrm>
            <a:off x="474438" y="3269525"/>
            <a:ext cx="4961657" cy="404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8C94AB-874A-3637-826E-31D17572E8B1}"/>
              </a:ext>
            </a:extLst>
          </p:cNvPr>
          <p:cNvSpPr txBox="1"/>
          <p:nvPr/>
        </p:nvSpPr>
        <p:spPr>
          <a:xfrm>
            <a:off x="3347864" y="4233984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demy Sans"/>
              </a:rPr>
              <a:t>We want to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copy the configuration file of the ssh demon in the current working directory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23055325-8A54-91F5-9E55-BCAB326B92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517" y="5264723"/>
            <a:ext cx="3619814" cy="66299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C12BA44-DA89-BBB2-30C2-0850B0164A27}"/>
              </a:ext>
            </a:extLst>
          </p:cNvPr>
          <p:cNvSpPr txBox="1"/>
          <p:nvPr/>
        </p:nvSpPr>
        <p:spPr>
          <a:xfrm>
            <a:off x="4423687" y="5185386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I'm opening the file with VI and changing the port option. </a:t>
            </a:r>
            <a:r>
              <a:rPr lang="it-IT" dirty="0" err="1">
                <a:solidFill>
                  <a:schemeClr val="bg1"/>
                </a:solidFill>
              </a:rPr>
              <a:t>Alternatively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can </a:t>
            </a:r>
            <a:r>
              <a:rPr lang="en-US" dirty="0">
                <a:solidFill>
                  <a:schemeClr val="bg1"/>
                </a:solidFill>
              </a:rPr>
              <a:t>edit the file using the </a:t>
            </a:r>
            <a:r>
              <a:rPr lang="en-US" dirty="0" err="1">
                <a:solidFill>
                  <a:schemeClr val="bg1"/>
                </a:solidFill>
              </a:rPr>
              <a:t>gedit</a:t>
            </a:r>
            <a:r>
              <a:rPr lang="en-US" dirty="0">
                <a:solidFill>
                  <a:schemeClr val="bg1"/>
                </a:solidFill>
              </a:rPr>
              <a:t>, the graphical editor</a:t>
            </a:r>
          </a:p>
          <a:p>
            <a:r>
              <a:rPr lang="en-US" dirty="0">
                <a:solidFill>
                  <a:schemeClr val="bg1"/>
                </a:solidFill>
              </a:rPr>
              <a:t>available on Ubuntu.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3CB4E474-109D-9FC7-4D13-7EE9FB1165F3}"/>
              </a:ext>
            </a:extLst>
          </p:cNvPr>
          <p:cNvGrpSpPr/>
          <p:nvPr/>
        </p:nvGrpSpPr>
        <p:grpSpPr>
          <a:xfrm>
            <a:off x="3984656" y="939656"/>
            <a:ext cx="4568675" cy="3319123"/>
            <a:chOff x="3984656" y="939656"/>
            <a:chExt cx="4568675" cy="3319123"/>
          </a:xfrm>
        </p:grpSpPr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42CA7BB-812D-7841-F94B-070EE98A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4656" y="939656"/>
              <a:ext cx="4568675" cy="3319123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5EC0C53-EF19-E85A-AB89-17E85EF67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369" y="2156025"/>
              <a:ext cx="2260376" cy="1964090"/>
            </a:xfrm>
            <a:prstGeom prst="rect">
              <a:avLst/>
            </a:prstGeom>
          </p:spPr>
        </p:pic>
      </p:grpSp>
      <p:sp>
        <p:nvSpPr>
          <p:cNvPr id="37" name="Ovale 36">
            <a:extLst>
              <a:ext uri="{FF2B5EF4-FFF2-40B4-BE49-F238E27FC236}">
                <a16:creationId xmlns:a16="http://schemas.microsoft.com/office/drawing/2014/main" id="{496C57D2-F009-0DF9-C2F7-CE7971F2532E}"/>
              </a:ext>
            </a:extLst>
          </p:cNvPr>
          <p:cNvSpPr/>
          <p:nvPr/>
        </p:nvSpPr>
        <p:spPr>
          <a:xfrm>
            <a:off x="1979712" y="5151795"/>
            <a:ext cx="2476930" cy="7466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B5A1EAA-81A3-55F4-4B12-C06370A88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492" y="1234665"/>
            <a:ext cx="7380552" cy="4107438"/>
          </a:xfrm>
          <a:prstGeom prst="rect">
            <a:avLst/>
          </a:prstGeom>
        </p:spPr>
      </p:pic>
      <p:sp>
        <p:nvSpPr>
          <p:cNvPr id="40" name="Ovale 39">
            <a:extLst>
              <a:ext uri="{FF2B5EF4-FFF2-40B4-BE49-F238E27FC236}">
                <a16:creationId xmlns:a16="http://schemas.microsoft.com/office/drawing/2014/main" id="{A5C67E7C-7C36-5F99-DF02-D6E8ED182C93}"/>
              </a:ext>
            </a:extLst>
          </p:cNvPr>
          <p:cNvSpPr/>
          <p:nvPr/>
        </p:nvSpPr>
        <p:spPr>
          <a:xfrm>
            <a:off x="950515" y="4962314"/>
            <a:ext cx="599800" cy="407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127FF85E-CF5D-BC11-33A9-D9F8B5811E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1918" y="1250321"/>
            <a:ext cx="6991768" cy="3945017"/>
          </a:xfrm>
          <a:prstGeom prst="rect">
            <a:avLst/>
          </a:prstGeom>
        </p:spPr>
      </p:pic>
      <p:sp>
        <p:nvSpPr>
          <p:cNvPr id="45" name="Ovale 44">
            <a:extLst>
              <a:ext uri="{FF2B5EF4-FFF2-40B4-BE49-F238E27FC236}">
                <a16:creationId xmlns:a16="http://schemas.microsoft.com/office/drawing/2014/main" id="{885F7184-5AEC-89EC-F617-D383E4A7A8FE}"/>
              </a:ext>
            </a:extLst>
          </p:cNvPr>
          <p:cNvSpPr/>
          <p:nvPr/>
        </p:nvSpPr>
        <p:spPr>
          <a:xfrm>
            <a:off x="4792981" y="353266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C0A15F06-D5B4-DB17-7D61-51E7917545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0221" y="1549328"/>
            <a:ext cx="4350568" cy="3225204"/>
          </a:xfrm>
          <a:prstGeom prst="rect">
            <a:avLst/>
          </a:prstGeom>
        </p:spPr>
      </p:pic>
      <p:sp>
        <p:nvSpPr>
          <p:cNvPr id="48" name="Ovale 47">
            <a:extLst>
              <a:ext uri="{FF2B5EF4-FFF2-40B4-BE49-F238E27FC236}">
                <a16:creationId xmlns:a16="http://schemas.microsoft.com/office/drawing/2014/main" id="{D6F633B3-B7B4-C581-39A3-9A543B0335EB}"/>
              </a:ext>
            </a:extLst>
          </p:cNvPr>
          <p:cNvSpPr/>
          <p:nvPr/>
        </p:nvSpPr>
        <p:spPr>
          <a:xfrm>
            <a:off x="2695064" y="1494878"/>
            <a:ext cx="552086" cy="402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C37EA256-823D-FE9F-6E5C-5D1A02B6ED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7624" y="1204687"/>
            <a:ext cx="6180356" cy="3863675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3CEB4ED2-59B3-E059-1CD1-14123CE5B7E9}"/>
              </a:ext>
            </a:extLst>
          </p:cNvPr>
          <p:cNvSpPr/>
          <p:nvPr/>
        </p:nvSpPr>
        <p:spPr>
          <a:xfrm>
            <a:off x="1473151" y="1438299"/>
            <a:ext cx="1080120" cy="402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174CF1A7-B226-A10C-6E49-95A71DE22B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8006" y="1048930"/>
            <a:ext cx="6180356" cy="4255099"/>
          </a:xfrm>
          <a:prstGeom prst="rect">
            <a:avLst/>
          </a:prstGeom>
        </p:spPr>
      </p:pic>
      <p:sp>
        <p:nvSpPr>
          <p:cNvPr id="67" name="Ovale 66">
            <a:extLst>
              <a:ext uri="{FF2B5EF4-FFF2-40B4-BE49-F238E27FC236}">
                <a16:creationId xmlns:a16="http://schemas.microsoft.com/office/drawing/2014/main" id="{502F406E-C673-6CF2-9846-E82542BAA5FE}"/>
              </a:ext>
            </a:extLst>
          </p:cNvPr>
          <p:cNvSpPr/>
          <p:nvPr/>
        </p:nvSpPr>
        <p:spPr>
          <a:xfrm>
            <a:off x="3412882" y="3305321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76DB5758-C1D9-677E-32B6-833BEDDAE1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8816" y="1958212"/>
            <a:ext cx="3086367" cy="2941575"/>
          </a:xfrm>
          <a:prstGeom prst="rect">
            <a:avLst/>
          </a:prstGeom>
        </p:spPr>
      </p:pic>
      <p:sp>
        <p:nvSpPr>
          <p:cNvPr id="70" name="Ovale 69">
            <a:extLst>
              <a:ext uri="{FF2B5EF4-FFF2-40B4-BE49-F238E27FC236}">
                <a16:creationId xmlns:a16="http://schemas.microsoft.com/office/drawing/2014/main" id="{B6B1E95F-9B67-0F53-BD9E-8140DA54F8F0}"/>
              </a:ext>
            </a:extLst>
          </p:cNvPr>
          <p:cNvSpPr/>
          <p:nvPr/>
        </p:nvSpPr>
        <p:spPr>
          <a:xfrm>
            <a:off x="4896035" y="443647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1967E1E5-5691-394D-14E4-15CF7B22F4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1441" y="1154233"/>
            <a:ext cx="5281118" cy="4549534"/>
          </a:xfrm>
          <a:prstGeom prst="rect">
            <a:avLst/>
          </a:prstGeom>
        </p:spPr>
      </p:pic>
      <p:sp>
        <p:nvSpPr>
          <p:cNvPr id="73" name="Ovale 72">
            <a:extLst>
              <a:ext uri="{FF2B5EF4-FFF2-40B4-BE49-F238E27FC236}">
                <a16:creationId xmlns:a16="http://schemas.microsoft.com/office/drawing/2014/main" id="{6844DBAD-7289-2E4E-B724-025D1EA08F28}"/>
              </a:ext>
            </a:extLst>
          </p:cNvPr>
          <p:cNvSpPr/>
          <p:nvPr/>
        </p:nvSpPr>
        <p:spPr>
          <a:xfrm>
            <a:off x="1834455" y="473809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7" name="Immagine 76">
            <a:extLst>
              <a:ext uri="{FF2B5EF4-FFF2-40B4-BE49-F238E27FC236}">
                <a16:creationId xmlns:a16="http://schemas.microsoft.com/office/drawing/2014/main" id="{0161FB03-AB28-7003-3386-3AA2BC0794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70567" y="4958640"/>
            <a:ext cx="718686" cy="289340"/>
          </a:xfrm>
          <a:prstGeom prst="rect">
            <a:avLst/>
          </a:prstGeom>
        </p:spPr>
      </p:pic>
      <p:sp>
        <p:nvSpPr>
          <p:cNvPr id="78" name="Ovale 77">
            <a:extLst>
              <a:ext uri="{FF2B5EF4-FFF2-40B4-BE49-F238E27FC236}">
                <a16:creationId xmlns:a16="http://schemas.microsoft.com/office/drawing/2014/main" id="{7F465F1B-DCA0-519C-D7A2-5771A841EF81}"/>
              </a:ext>
            </a:extLst>
          </p:cNvPr>
          <p:cNvSpPr/>
          <p:nvPr/>
        </p:nvSpPr>
        <p:spPr>
          <a:xfrm>
            <a:off x="5906326" y="1156364"/>
            <a:ext cx="552086" cy="2799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0" name="Immagine 79">
            <a:extLst>
              <a:ext uri="{FF2B5EF4-FFF2-40B4-BE49-F238E27FC236}">
                <a16:creationId xmlns:a16="http://schemas.microsoft.com/office/drawing/2014/main" id="{344F9937-162F-C401-388F-E596FC6EDC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5228" y="1451949"/>
            <a:ext cx="1244076" cy="2986929"/>
          </a:xfrm>
          <a:prstGeom prst="rect">
            <a:avLst/>
          </a:prstGeom>
        </p:spPr>
      </p:pic>
      <p:sp>
        <p:nvSpPr>
          <p:cNvPr id="81" name="Ovale 80">
            <a:extLst>
              <a:ext uri="{FF2B5EF4-FFF2-40B4-BE49-F238E27FC236}">
                <a16:creationId xmlns:a16="http://schemas.microsoft.com/office/drawing/2014/main" id="{5F95593A-7DE7-6154-0E15-EA7ED6EB3939}"/>
              </a:ext>
            </a:extLst>
          </p:cNvPr>
          <p:cNvSpPr/>
          <p:nvPr/>
        </p:nvSpPr>
        <p:spPr>
          <a:xfrm>
            <a:off x="6057318" y="2306007"/>
            <a:ext cx="552086" cy="402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5" name="Immagine 84">
            <a:extLst>
              <a:ext uri="{FF2B5EF4-FFF2-40B4-BE49-F238E27FC236}">
                <a16:creationId xmlns:a16="http://schemas.microsoft.com/office/drawing/2014/main" id="{823ADF26-8A93-9A98-DEA8-0FDF881967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7063" y="1219008"/>
            <a:ext cx="6149873" cy="4419983"/>
          </a:xfrm>
          <a:prstGeom prst="rect">
            <a:avLst/>
          </a:prstGeom>
        </p:spPr>
      </p:pic>
      <p:sp>
        <p:nvSpPr>
          <p:cNvPr id="86" name="Ovale 85">
            <a:extLst>
              <a:ext uri="{FF2B5EF4-FFF2-40B4-BE49-F238E27FC236}">
                <a16:creationId xmlns:a16="http://schemas.microsoft.com/office/drawing/2014/main" id="{CAC3441C-9B55-95D8-BE36-B60C11FF3692}"/>
              </a:ext>
            </a:extLst>
          </p:cNvPr>
          <p:cNvSpPr/>
          <p:nvPr/>
        </p:nvSpPr>
        <p:spPr>
          <a:xfrm>
            <a:off x="2946294" y="1394793"/>
            <a:ext cx="3512118" cy="5012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7505072B-9697-93C3-2748-48A94BCE4E1D}"/>
              </a:ext>
            </a:extLst>
          </p:cNvPr>
          <p:cNvSpPr txBox="1"/>
          <p:nvPr/>
        </p:nvSpPr>
        <p:spPr>
          <a:xfrm>
            <a:off x="2286000" y="2690336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he diff command helps us make the files identical and indicates exactly what should be done.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used by the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patch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command to patch a program that has a bug.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9B028B74-8794-603B-5DBF-D5E7AABD742D}"/>
              </a:ext>
            </a:extLst>
          </p:cNvPr>
          <p:cNvSpPr txBox="1"/>
          <p:nvPr/>
        </p:nvSpPr>
        <p:spPr>
          <a:xfrm>
            <a:off x="2600676" y="1853577"/>
            <a:ext cx="4572000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Suppose a new bug which is a programming error was discovered. The solution to make things right is the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developer to change the source code 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Instead of releasing an entire program, the developer releases only a patch, which is in fact a file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that contains the differences between the file that has the bug and the file where the bug was solved.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8A1A45E0-9918-2B4F-C96E-24E1A24395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5606" y="956406"/>
            <a:ext cx="8622389" cy="4560825"/>
          </a:xfrm>
          <a:prstGeom prst="rect">
            <a:avLst/>
          </a:prstGeom>
        </p:spPr>
      </p:pic>
      <p:sp>
        <p:nvSpPr>
          <p:cNvPr id="93" name="Ovale 92">
            <a:extLst>
              <a:ext uri="{FF2B5EF4-FFF2-40B4-BE49-F238E27FC236}">
                <a16:creationId xmlns:a16="http://schemas.microsoft.com/office/drawing/2014/main" id="{3B0D0B01-7807-7947-1842-CBB296074288}"/>
              </a:ext>
            </a:extLst>
          </p:cNvPr>
          <p:cNvSpPr/>
          <p:nvPr/>
        </p:nvSpPr>
        <p:spPr>
          <a:xfrm>
            <a:off x="1707366" y="1011223"/>
            <a:ext cx="351211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A6F6C34A-DB0B-4795-1BCE-438B97C2E5F0}"/>
              </a:ext>
            </a:extLst>
          </p:cNvPr>
          <p:cNvSpPr/>
          <p:nvPr/>
        </p:nvSpPr>
        <p:spPr>
          <a:xfrm>
            <a:off x="1508869" y="1746983"/>
            <a:ext cx="351211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FCA96421-B224-D212-111A-5F5B35B6E529}"/>
              </a:ext>
            </a:extLst>
          </p:cNvPr>
          <p:cNvSpPr/>
          <p:nvPr/>
        </p:nvSpPr>
        <p:spPr>
          <a:xfrm>
            <a:off x="1610189" y="2480279"/>
            <a:ext cx="351211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BE90F7DE-0C80-F331-AF71-9D3A9F1CF578}"/>
              </a:ext>
            </a:extLst>
          </p:cNvPr>
          <p:cNvSpPr/>
          <p:nvPr/>
        </p:nvSpPr>
        <p:spPr>
          <a:xfrm>
            <a:off x="2093735" y="1182489"/>
            <a:ext cx="387660" cy="3305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DA0067D2-A077-4A58-3C70-6A3B787E7BD8}"/>
              </a:ext>
            </a:extLst>
          </p:cNvPr>
          <p:cNvSpPr/>
          <p:nvPr/>
        </p:nvSpPr>
        <p:spPr>
          <a:xfrm>
            <a:off x="2040153" y="1990008"/>
            <a:ext cx="387660" cy="3305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CAA32723-8DB1-3684-52EC-FDD4FB7C4BB2}"/>
              </a:ext>
            </a:extLst>
          </p:cNvPr>
          <p:cNvSpPr/>
          <p:nvPr/>
        </p:nvSpPr>
        <p:spPr>
          <a:xfrm>
            <a:off x="2051205" y="2688350"/>
            <a:ext cx="387660" cy="3305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519E4342-7544-4A5D-3839-637052F99054}"/>
              </a:ext>
            </a:extLst>
          </p:cNvPr>
          <p:cNvSpPr txBox="1"/>
          <p:nvPr/>
        </p:nvSpPr>
        <p:spPr>
          <a:xfrm>
            <a:off x="5389610" y="1070813"/>
            <a:ext cx="2517125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demy Sans"/>
              </a:rPr>
              <a:t>Ignore white spaces</a:t>
            </a:r>
            <a:endParaRPr lang="en-US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EE6F0567-12C9-F1C0-0ED8-8CE586B69FBF}"/>
              </a:ext>
            </a:extLst>
          </p:cNvPr>
          <p:cNvSpPr txBox="1"/>
          <p:nvPr/>
        </p:nvSpPr>
        <p:spPr>
          <a:xfrm>
            <a:off x="5369612" y="1770144"/>
            <a:ext cx="2517125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demy Sans"/>
              </a:rPr>
              <a:t>Ignore case</a:t>
            </a:r>
            <a:endParaRPr lang="en-US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25D2CC2F-D4F1-5D0A-A4CB-86BE962B5B31}"/>
              </a:ext>
            </a:extLst>
          </p:cNvPr>
          <p:cNvSpPr txBox="1"/>
          <p:nvPr/>
        </p:nvSpPr>
        <p:spPr>
          <a:xfrm>
            <a:off x="5385933" y="2569205"/>
            <a:ext cx="251712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display the entire file's contents on 2 column side by side indicating the differences.</a:t>
            </a:r>
          </a:p>
        </p:txBody>
      </p:sp>
      <p:pic>
        <p:nvPicPr>
          <p:cNvPr id="105" name="Immagine 104">
            <a:extLst>
              <a:ext uri="{FF2B5EF4-FFF2-40B4-BE49-F238E27FC236}">
                <a16:creationId xmlns:a16="http://schemas.microsoft.com/office/drawing/2014/main" id="{1A437498-8A95-52CA-0B5D-32C39EFB31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2339" y="1391170"/>
            <a:ext cx="8081284" cy="4296139"/>
          </a:xfrm>
          <a:prstGeom prst="rect">
            <a:avLst/>
          </a:prstGeom>
        </p:spPr>
      </p:pic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D6E405CD-5AB8-3DE4-A8AD-40853B9128C6}"/>
              </a:ext>
            </a:extLst>
          </p:cNvPr>
          <p:cNvSpPr txBox="1"/>
          <p:nvPr/>
        </p:nvSpPr>
        <p:spPr>
          <a:xfrm>
            <a:off x="5316140" y="1779536"/>
            <a:ext cx="2517125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more detailed comparison.</a:t>
            </a:r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3A8443FC-3A38-4540-1FB1-A3954E76B636}"/>
              </a:ext>
            </a:extLst>
          </p:cNvPr>
          <p:cNvSpPr/>
          <p:nvPr/>
        </p:nvSpPr>
        <p:spPr>
          <a:xfrm>
            <a:off x="1921301" y="1605735"/>
            <a:ext cx="2974734" cy="4153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FA476031-8FAD-55E0-45CE-77701892E7C9}"/>
              </a:ext>
            </a:extLst>
          </p:cNvPr>
          <p:cNvSpPr/>
          <p:nvPr/>
        </p:nvSpPr>
        <p:spPr>
          <a:xfrm>
            <a:off x="2309995" y="1575809"/>
            <a:ext cx="382483" cy="3946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  <p:bldP spid="20" grpId="0" animBg="1"/>
      <p:bldP spid="37" grpId="0" animBg="1"/>
      <p:bldP spid="40" grpId="0" animBg="1"/>
      <p:bldP spid="45" grpId="0" animBg="1"/>
      <p:bldP spid="48" grpId="0" animBg="1"/>
      <p:bldP spid="64" grpId="0" animBg="1"/>
      <p:bldP spid="67" grpId="0" animBg="1"/>
      <p:bldP spid="70" grpId="0" animBg="1"/>
      <p:bldP spid="73" grpId="0" animBg="1"/>
      <p:bldP spid="78" grpId="0" animBg="1"/>
      <p:bldP spid="81" grpId="0" animBg="1"/>
      <p:bldP spid="86" grpId="0" animBg="1"/>
      <p:bldP spid="88" grpId="0" animBg="1"/>
      <p:bldP spid="90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6" grpId="0" animBg="1"/>
      <p:bldP spid="107" grpId="0" animBg="1"/>
      <p:bldP spid="1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CE4D-8853-517D-5D9C-E24D7F4B8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F245960-9E21-42F0-CB14-BDC06101A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86876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9EB52565-96A9-14DB-D43F-14A3EC9C7B9E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6CB8509-D146-80E8-7946-B8417840DB88}"/>
              </a:ext>
            </a:extLst>
          </p:cNvPr>
          <p:cNvGrpSpPr/>
          <p:nvPr/>
        </p:nvGrpSpPr>
        <p:grpSpPr>
          <a:xfrm>
            <a:off x="268678" y="953832"/>
            <a:ext cx="8391353" cy="5121908"/>
            <a:chOff x="268678" y="953832"/>
            <a:chExt cx="8391353" cy="5121908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51165E4-46F0-3DEB-3B8C-9A2156DA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678" y="953832"/>
              <a:ext cx="4497522" cy="512190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F627516B-021E-1161-3F72-CC0DD862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5624" y="967144"/>
              <a:ext cx="3884407" cy="339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3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E871-9809-012C-FEFE-A44005E7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C43433F-9774-2E8B-1A59-602DDEACA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501282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BF7D6E5C-427D-5AB1-BF9F-352D35C0DD9B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4C1D4E-E5EC-F6D5-DC24-456EB4AFF60F}"/>
              </a:ext>
            </a:extLst>
          </p:cNvPr>
          <p:cNvSpPr txBox="1"/>
          <p:nvPr/>
        </p:nvSpPr>
        <p:spPr>
          <a:xfrm>
            <a:off x="2286000" y="1068816"/>
            <a:ext cx="4572000" cy="563231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We want to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learn how to archive and compress files and directories in Linux.</a:t>
            </a:r>
          </a:p>
          <a:p>
            <a:pPr algn="l">
              <a:buNone/>
            </a:pPr>
            <a:r>
              <a:rPr lang="en-US" b="1" i="0" u="sng" dirty="0">
                <a:solidFill>
                  <a:schemeClr val="bg1"/>
                </a:solidFill>
                <a:effectLst/>
                <a:latin typeface="Udemy Sans"/>
              </a:rPr>
              <a:t>Tar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is the most widely used command to create compressed archive files that can be moved easily from one disk or machine to another.</a:t>
            </a:r>
          </a:p>
          <a:p>
            <a:pPr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command has a large number of options, but you need to remember only a few of them so we can quickly work with it. </a:t>
            </a:r>
          </a:p>
          <a:p>
            <a:pPr algn="l">
              <a:buNone/>
            </a:pPr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l">
              <a:buNone/>
            </a:pPr>
            <a:r>
              <a:rPr lang="en-US" u="sng" dirty="0">
                <a:solidFill>
                  <a:schemeClr val="bg1"/>
                </a:solidFill>
                <a:latin typeface="Udemy Sans"/>
              </a:rPr>
              <a:t>M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ost used options: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c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which creates an archive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x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which extracts the archives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t,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which displays the contents of the archives or its table of contents.</a:t>
            </a:r>
          </a:p>
          <a:p>
            <a:pPr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algn="l">
              <a:buNone/>
            </a:pPr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Tar is a complex tool used to both archive and compress files as well as extract the resulting archives.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BF3050-D103-1569-DEDD-67CB2573D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1268760"/>
            <a:ext cx="6187976" cy="44428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720EAAD-74DA-AD01-7ED5-BC715D766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866" y="1938596"/>
            <a:ext cx="5670376" cy="3773009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39C2C10-F9C7-28F2-09C8-0BC4FAC2D253}"/>
              </a:ext>
            </a:extLst>
          </p:cNvPr>
          <p:cNvSpPr/>
          <p:nvPr/>
        </p:nvSpPr>
        <p:spPr>
          <a:xfrm>
            <a:off x="2725906" y="1591393"/>
            <a:ext cx="2664296" cy="4663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2C1D4DC-9B9E-9ADD-159C-798468F52961}"/>
              </a:ext>
            </a:extLst>
          </p:cNvPr>
          <p:cNvSpPr/>
          <p:nvPr/>
        </p:nvSpPr>
        <p:spPr>
          <a:xfrm>
            <a:off x="2555776" y="4725144"/>
            <a:ext cx="527792" cy="407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484C01E-8FCC-B95C-1544-8E0EE086E5C8}"/>
              </a:ext>
            </a:extLst>
          </p:cNvPr>
          <p:cNvSpPr/>
          <p:nvPr/>
        </p:nvSpPr>
        <p:spPr>
          <a:xfrm>
            <a:off x="3118810" y="4929001"/>
            <a:ext cx="877126" cy="407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FC85DB-F191-1D60-7D15-90E4927B3CF0}"/>
              </a:ext>
            </a:extLst>
          </p:cNvPr>
          <p:cNvSpPr txBox="1"/>
          <p:nvPr/>
        </p:nvSpPr>
        <p:spPr>
          <a:xfrm>
            <a:off x="3635896" y="2404912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-c means create an archive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-z tells tar to also compress the archive using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gzip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gnuzip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compression.</a:t>
            </a:r>
          </a:p>
          <a:p>
            <a:r>
              <a:rPr lang="en-US" dirty="0">
                <a:solidFill>
                  <a:schemeClr val="bg1"/>
                </a:solidFill>
                <a:latin typeface="Udemy Sans"/>
              </a:rPr>
              <a:t>-v Verbose</a:t>
            </a:r>
          </a:p>
          <a:p>
            <a:r>
              <a:rPr lang="en-US" dirty="0">
                <a:solidFill>
                  <a:schemeClr val="bg1"/>
                </a:solidFill>
                <a:latin typeface="Udemy Sans"/>
              </a:rPr>
              <a:t>-f file name (</a:t>
            </a:r>
            <a:r>
              <a:rPr lang="en-US" dirty="0">
                <a:solidFill>
                  <a:schemeClr val="bg1"/>
                </a:solidFill>
              </a:rPr>
              <a:t> it’s mandatory to specify the archive file name after the option f.</a:t>
            </a:r>
            <a:r>
              <a:rPr lang="it-IT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36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E6E8E-80F9-5F17-9025-FDD2E1AF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4A7E4C-B6C4-97F1-5329-9FC25148D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53337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E0507DF-6FCC-8464-53BF-BD62ECD4EDF5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3140349-8C05-2346-42D0-E1EEE5A5EC1C}"/>
              </a:ext>
            </a:extLst>
          </p:cNvPr>
          <p:cNvSpPr txBox="1"/>
          <p:nvPr/>
        </p:nvSpPr>
        <p:spPr>
          <a:xfrm>
            <a:off x="2271674" y="980728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Linux is a file centric operating system, and finding files and directories is a common administrative task.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1C79EE-BE35-FE33-860D-9F7C3C68C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84" y="1904058"/>
            <a:ext cx="8045288" cy="4543299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64180507-6489-D689-682D-997B6FA59F96}"/>
              </a:ext>
            </a:extLst>
          </p:cNvPr>
          <p:cNvSpPr/>
          <p:nvPr/>
        </p:nvSpPr>
        <p:spPr>
          <a:xfrm>
            <a:off x="1979712" y="2276872"/>
            <a:ext cx="1080120" cy="1599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6F22B23-3742-A1BB-49C3-3695E680ED6E}"/>
              </a:ext>
            </a:extLst>
          </p:cNvPr>
          <p:cNvSpPr txBox="1"/>
          <p:nvPr/>
        </p:nvSpPr>
        <p:spPr>
          <a:xfrm>
            <a:off x="3131840" y="2092206"/>
            <a:ext cx="4611328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displays the first matching executable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A0325D-E54E-97C3-BAA3-C33BFEC6FCEB}"/>
              </a:ext>
            </a:extLst>
          </p:cNvPr>
          <p:cNvSpPr txBox="1"/>
          <p:nvPr/>
        </p:nvSpPr>
        <p:spPr>
          <a:xfrm>
            <a:off x="3131840" y="2508604"/>
            <a:ext cx="4611328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display all matching </a:t>
            </a:r>
            <a:r>
              <a:rPr lang="en-US" dirty="0">
                <a:solidFill>
                  <a:schemeClr val="bg1"/>
                </a:solidFill>
              </a:rPr>
              <a:t>executables if there are more.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95AEE21-FF37-5521-1F55-484C09374371}"/>
              </a:ext>
            </a:extLst>
          </p:cNvPr>
          <p:cNvSpPr/>
          <p:nvPr/>
        </p:nvSpPr>
        <p:spPr>
          <a:xfrm>
            <a:off x="2051720" y="2569688"/>
            <a:ext cx="1080120" cy="1599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5229249-2F7C-9919-A232-9E0E8047E50E}"/>
              </a:ext>
            </a:extLst>
          </p:cNvPr>
          <p:cNvSpPr txBox="1"/>
          <p:nvPr/>
        </p:nvSpPr>
        <p:spPr>
          <a:xfrm>
            <a:off x="3131840" y="3225400"/>
            <a:ext cx="4611328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u="none" dirty="0"/>
              <a:t>This can be particularly useful for determining which version of a command is being executed if multiple</a:t>
            </a:r>
            <a:endParaRPr lang="it-IT" u="none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62E34A4-2984-5D3D-8E7A-F82906CB0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85" y="3217941"/>
            <a:ext cx="3535492" cy="1068083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48811F26-D85E-1541-D1DA-D72949528B08}"/>
              </a:ext>
            </a:extLst>
          </p:cNvPr>
          <p:cNvSpPr/>
          <p:nvPr/>
        </p:nvSpPr>
        <p:spPr>
          <a:xfrm>
            <a:off x="2079177" y="3095183"/>
            <a:ext cx="2046904" cy="2994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107E445D-A77C-2017-7A77-20DD14FDC53E}"/>
              </a:ext>
            </a:extLst>
          </p:cNvPr>
          <p:cNvSpPr/>
          <p:nvPr/>
        </p:nvSpPr>
        <p:spPr>
          <a:xfrm>
            <a:off x="659832" y="3154935"/>
            <a:ext cx="1319880" cy="9937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0E2DFB0-35C3-4A7C-2EF2-DFBBC08CB12F}"/>
              </a:ext>
            </a:extLst>
          </p:cNvPr>
          <p:cNvSpPr txBox="1"/>
          <p:nvPr/>
        </p:nvSpPr>
        <p:spPr>
          <a:xfrm>
            <a:off x="3712188" y="4443502"/>
            <a:ext cx="4611328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Let's go ahead and talk about </a:t>
            </a:r>
            <a:r>
              <a:rPr lang="en-US" b="1" dirty="0"/>
              <a:t>the </a:t>
            </a:r>
            <a:r>
              <a:rPr lang="en-US" b="1" dirty="0" err="1"/>
              <a:t>p.locate</a:t>
            </a:r>
            <a:r>
              <a:rPr lang="en-US" b="1" dirty="0"/>
              <a:t> </a:t>
            </a:r>
            <a:r>
              <a:rPr lang="en-US" dirty="0"/>
              <a:t>and find commands which are used to find files on disk.</a:t>
            </a:r>
          </a:p>
          <a:p>
            <a:r>
              <a:rPr lang="en-US" dirty="0"/>
              <a:t>On ubuntu you have to install it by running apt install locate.</a:t>
            </a:r>
            <a:endParaRPr lang="it-IT" dirty="0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3B7EA24-8592-BB5F-D6AB-665300463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0" y="4251792"/>
            <a:ext cx="3308771" cy="182320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54F02646-3478-1A70-5394-CDE5A86EBA6A}"/>
              </a:ext>
            </a:extLst>
          </p:cNvPr>
          <p:cNvSpPr/>
          <p:nvPr/>
        </p:nvSpPr>
        <p:spPr>
          <a:xfrm>
            <a:off x="2027404" y="4211736"/>
            <a:ext cx="2046904" cy="2994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8920E30-9353-7B00-885D-A7A89B0F7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2752" b="15083"/>
          <a:stretch/>
        </p:blipFill>
        <p:spPr>
          <a:xfrm>
            <a:off x="820485" y="4412323"/>
            <a:ext cx="3535492" cy="2293312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5A4E07C-F32C-D26C-1705-0FB89CBB4E64}"/>
              </a:ext>
            </a:extLst>
          </p:cNvPr>
          <p:cNvSpPr txBox="1"/>
          <p:nvPr/>
        </p:nvSpPr>
        <p:spPr>
          <a:xfrm>
            <a:off x="3578085" y="2288664"/>
            <a:ext cx="4611328" cy="42473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en-US" b="1" dirty="0" err="1"/>
              <a:t>plocate</a:t>
            </a:r>
            <a:r>
              <a:rPr lang="en-US" dirty="0"/>
              <a:t> is faster than find because it doesn't search in the file system in real time.</a:t>
            </a:r>
          </a:p>
          <a:p>
            <a:endParaRPr lang="en-US" dirty="0"/>
          </a:p>
          <a:p>
            <a:r>
              <a:rPr lang="en-US" dirty="0" err="1"/>
              <a:t>plocate</a:t>
            </a:r>
            <a:r>
              <a:rPr lang="en-US" dirty="0"/>
              <a:t> uses a pre-built database where the find command searches in the real system through all the actual directories and files.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find</a:t>
            </a:r>
            <a:r>
              <a:rPr lang="en-US" dirty="0"/>
              <a:t> command has more options available.</a:t>
            </a:r>
          </a:p>
          <a:p>
            <a:endParaRPr lang="en-US" dirty="0"/>
          </a:p>
          <a:p>
            <a:r>
              <a:rPr lang="en-US" dirty="0"/>
              <a:t>The database used by placate should be updated periodically.</a:t>
            </a:r>
          </a:p>
          <a:p>
            <a:endParaRPr lang="en-US" dirty="0"/>
          </a:p>
          <a:p>
            <a:r>
              <a:rPr lang="en-US" dirty="0"/>
              <a:t>It can be done automatically on a daily basis from </a:t>
            </a:r>
            <a:r>
              <a:rPr lang="en-US" dirty="0" err="1"/>
              <a:t>cron</a:t>
            </a:r>
            <a:r>
              <a:rPr lang="en-US" dirty="0"/>
              <a:t>, or you can do it manually by running update </a:t>
            </a:r>
            <a:r>
              <a:rPr lang="en-US" dirty="0" err="1"/>
              <a:t>db</a:t>
            </a:r>
            <a:r>
              <a:rPr lang="en-US" dirty="0"/>
              <a:t> as root.</a:t>
            </a:r>
            <a:endParaRPr lang="it-IT" dirty="0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2035CD9E-4812-2622-15C8-1F0F5B680B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348" y="759327"/>
            <a:ext cx="8326220" cy="4657737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C4F05535-C528-0920-4F99-A8C2C2CE4109}"/>
              </a:ext>
            </a:extLst>
          </p:cNvPr>
          <p:cNvSpPr/>
          <p:nvPr/>
        </p:nvSpPr>
        <p:spPr>
          <a:xfrm>
            <a:off x="1731614" y="1051115"/>
            <a:ext cx="1080120" cy="3100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3B77367-B061-1B64-8B84-FEDCCDAD66D4}"/>
              </a:ext>
            </a:extLst>
          </p:cNvPr>
          <p:cNvSpPr txBox="1"/>
          <p:nvPr/>
        </p:nvSpPr>
        <p:spPr>
          <a:xfrm>
            <a:off x="3604146" y="1415620"/>
            <a:ext cx="459658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b="1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database created by update DB that will be searched by locate command is this file var lib p locate.</a:t>
            </a:r>
            <a:endParaRPr lang="it-IT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6B280486-3395-6A96-1B44-EE0CFBEDD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147" y="1496683"/>
            <a:ext cx="8440317" cy="2097882"/>
          </a:xfrm>
          <a:prstGeom prst="rect">
            <a:avLst/>
          </a:prstGeom>
        </p:spPr>
      </p:pic>
      <p:sp>
        <p:nvSpPr>
          <p:cNvPr id="48" name="Ovale 47">
            <a:extLst>
              <a:ext uri="{FF2B5EF4-FFF2-40B4-BE49-F238E27FC236}">
                <a16:creationId xmlns:a16="http://schemas.microsoft.com/office/drawing/2014/main" id="{917840C0-28C1-1CC1-FC3E-EDDBCC906101}"/>
              </a:ext>
            </a:extLst>
          </p:cNvPr>
          <p:cNvSpPr/>
          <p:nvPr/>
        </p:nvSpPr>
        <p:spPr>
          <a:xfrm>
            <a:off x="1587552" y="1400293"/>
            <a:ext cx="2696416" cy="2635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5B702527-EB38-4506-0ACA-9BB42618F7E0}"/>
              </a:ext>
            </a:extLst>
          </p:cNvPr>
          <p:cNvSpPr/>
          <p:nvPr/>
        </p:nvSpPr>
        <p:spPr>
          <a:xfrm>
            <a:off x="1587552" y="1758520"/>
            <a:ext cx="1838133" cy="2075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F1A8C6D-3B41-CF47-7CF0-B9A8320F0CA9}"/>
              </a:ext>
            </a:extLst>
          </p:cNvPr>
          <p:cNvSpPr txBox="1"/>
          <p:nvPr/>
        </p:nvSpPr>
        <p:spPr>
          <a:xfrm>
            <a:off x="3102629" y="2231479"/>
            <a:ext cx="459658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that it searches for the string in the entire absolute path.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65979142-418D-0009-F114-7C7404DA4E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25" y="2877485"/>
            <a:ext cx="8532439" cy="2387966"/>
          </a:xfrm>
          <a:prstGeom prst="rect">
            <a:avLst/>
          </a:prstGeom>
        </p:spPr>
      </p:pic>
      <p:sp>
        <p:nvSpPr>
          <p:cNvPr id="55" name="Ovale 54">
            <a:extLst>
              <a:ext uri="{FF2B5EF4-FFF2-40B4-BE49-F238E27FC236}">
                <a16:creationId xmlns:a16="http://schemas.microsoft.com/office/drawing/2014/main" id="{0FB02BFC-18C1-6228-AD8D-5C81F9E82F15}"/>
              </a:ext>
            </a:extLst>
          </p:cNvPr>
          <p:cNvSpPr/>
          <p:nvPr/>
        </p:nvSpPr>
        <p:spPr>
          <a:xfrm>
            <a:off x="1554254" y="3180958"/>
            <a:ext cx="1347472" cy="2480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3427CE5-8720-89EE-AFF2-76CA99669204}"/>
              </a:ext>
            </a:extLst>
          </p:cNvPr>
          <p:cNvSpPr/>
          <p:nvPr/>
        </p:nvSpPr>
        <p:spPr>
          <a:xfrm>
            <a:off x="2901726" y="3513420"/>
            <a:ext cx="447155" cy="258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7E4423A-B2B6-8090-474F-72698D76BC86}"/>
              </a:ext>
            </a:extLst>
          </p:cNvPr>
          <p:cNvSpPr txBox="1"/>
          <p:nvPr/>
        </p:nvSpPr>
        <p:spPr>
          <a:xfrm>
            <a:off x="3216944" y="3629592"/>
            <a:ext cx="46408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>
              <a:defRPr lang="it-IT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search matches only in the final component of the file name you must use –b option</a:t>
            </a:r>
            <a:endParaRPr lang="it-IT" dirty="0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DD72A430-0863-3D36-34EB-C032846746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40" y="4323007"/>
            <a:ext cx="8715490" cy="2458399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18BFCC51-E176-A79E-5BB2-C3463833CD53}"/>
              </a:ext>
            </a:extLst>
          </p:cNvPr>
          <p:cNvSpPr/>
          <p:nvPr/>
        </p:nvSpPr>
        <p:spPr>
          <a:xfrm>
            <a:off x="1620086" y="4670553"/>
            <a:ext cx="1510844" cy="2566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8A9DFC7-68B9-4FC9-8868-EE969805E223}"/>
              </a:ext>
            </a:extLst>
          </p:cNvPr>
          <p:cNvSpPr/>
          <p:nvPr/>
        </p:nvSpPr>
        <p:spPr>
          <a:xfrm>
            <a:off x="4925222" y="5980932"/>
            <a:ext cx="2095049" cy="881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BAEE4B2E-C0EF-BEE6-2A5E-3117867A9C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222" y="753445"/>
            <a:ext cx="8606436" cy="4835795"/>
          </a:xfrm>
          <a:prstGeom prst="rect">
            <a:avLst/>
          </a:prstGeom>
        </p:spPr>
      </p:pic>
      <p:sp>
        <p:nvSpPr>
          <p:cNvPr id="65" name="Ovale 64">
            <a:extLst>
              <a:ext uri="{FF2B5EF4-FFF2-40B4-BE49-F238E27FC236}">
                <a16:creationId xmlns:a16="http://schemas.microsoft.com/office/drawing/2014/main" id="{1EE288A3-B4C4-282E-3053-E680506AF7F6}"/>
              </a:ext>
            </a:extLst>
          </p:cNvPr>
          <p:cNvSpPr/>
          <p:nvPr/>
        </p:nvSpPr>
        <p:spPr>
          <a:xfrm>
            <a:off x="1731614" y="1023669"/>
            <a:ext cx="1399316" cy="36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DE3D5523-C23A-8EFD-F1B8-CE14345D46D1}"/>
              </a:ext>
            </a:extLst>
          </p:cNvPr>
          <p:cNvSpPr/>
          <p:nvPr/>
        </p:nvSpPr>
        <p:spPr>
          <a:xfrm>
            <a:off x="1660515" y="1452206"/>
            <a:ext cx="1688365" cy="1562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B88B8610-06BA-1D46-225F-93B950C13F9F}"/>
              </a:ext>
            </a:extLst>
          </p:cNvPr>
          <p:cNvSpPr/>
          <p:nvPr/>
        </p:nvSpPr>
        <p:spPr>
          <a:xfrm>
            <a:off x="1812915" y="1604606"/>
            <a:ext cx="1688365" cy="1562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052181C8-BBB3-2760-075B-AB5C8F3F2750}"/>
              </a:ext>
            </a:extLst>
          </p:cNvPr>
          <p:cNvSpPr/>
          <p:nvPr/>
        </p:nvSpPr>
        <p:spPr>
          <a:xfrm>
            <a:off x="1571664" y="1747595"/>
            <a:ext cx="1688365" cy="1562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9337FF71-FA9F-D09A-1BF8-9B068385989E}"/>
              </a:ext>
            </a:extLst>
          </p:cNvPr>
          <p:cNvSpPr/>
          <p:nvPr/>
        </p:nvSpPr>
        <p:spPr>
          <a:xfrm>
            <a:off x="1627512" y="2347844"/>
            <a:ext cx="1798173" cy="2203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C90D1747-7438-FE16-0A37-C296C06E8EB0}"/>
              </a:ext>
            </a:extLst>
          </p:cNvPr>
          <p:cNvSpPr/>
          <p:nvPr/>
        </p:nvSpPr>
        <p:spPr>
          <a:xfrm>
            <a:off x="96953" y="2504327"/>
            <a:ext cx="1982224" cy="237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9270EC7E-F643-A198-9D4A-B1F9AD7F9A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200" y="2928681"/>
            <a:ext cx="3373656" cy="1694130"/>
          </a:xfrm>
          <a:prstGeom prst="rect">
            <a:avLst/>
          </a:prstGeom>
        </p:spPr>
      </p:pic>
      <p:sp>
        <p:nvSpPr>
          <p:cNvPr id="73" name="Ovale 72">
            <a:extLst>
              <a:ext uri="{FF2B5EF4-FFF2-40B4-BE49-F238E27FC236}">
                <a16:creationId xmlns:a16="http://schemas.microsoft.com/office/drawing/2014/main" id="{1D39345D-BF76-592A-1B09-DBC21C839FD5}"/>
              </a:ext>
            </a:extLst>
          </p:cNvPr>
          <p:cNvSpPr/>
          <p:nvPr/>
        </p:nvSpPr>
        <p:spPr>
          <a:xfrm>
            <a:off x="1610752" y="3179033"/>
            <a:ext cx="1798173" cy="2203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735B43EC-EBD8-D817-F502-D4BA716E508B}"/>
              </a:ext>
            </a:extLst>
          </p:cNvPr>
          <p:cNvSpPr/>
          <p:nvPr/>
        </p:nvSpPr>
        <p:spPr>
          <a:xfrm>
            <a:off x="1541633" y="3670015"/>
            <a:ext cx="1798173" cy="2203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2C9592DB-C934-EEDF-52BD-0BCDDB85D743}"/>
              </a:ext>
            </a:extLst>
          </p:cNvPr>
          <p:cNvSpPr/>
          <p:nvPr/>
        </p:nvSpPr>
        <p:spPr>
          <a:xfrm>
            <a:off x="-13752" y="3808073"/>
            <a:ext cx="2137480" cy="22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7BE1DE1D-DE77-9CDD-3E51-5718E7C74858}"/>
              </a:ext>
            </a:extLst>
          </p:cNvPr>
          <p:cNvSpPr/>
          <p:nvPr/>
        </p:nvSpPr>
        <p:spPr>
          <a:xfrm>
            <a:off x="1612935" y="4170455"/>
            <a:ext cx="1965149" cy="197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0" name="Immagine 79">
            <a:extLst>
              <a:ext uri="{FF2B5EF4-FFF2-40B4-BE49-F238E27FC236}">
                <a16:creationId xmlns:a16="http://schemas.microsoft.com/office/drawing/2014/main" id="{B89D0265-18E2-7781-B98E-8B2FD5A81C0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12273"/>
          <a:stretch/>
        </p:blipFill>
        <p:spPr>
          <a:xfrm>
            <a:off x="383330" y="4532702"/>
            <a:ext cx="7066800" cy="2210956"/>
          </a:xfrm>
          <a:prstGeom prst="rect">
            <a:avLst/>
          </a:prstGeom>
        </p:spPr>
      </p:pic>
      <p:sp>
        <p:nvSpPr>
          <p:cNvPr id="81" name="Ovale 80">
            <a:extLst>
              <a:ext uri="{FF2B5EF4-FFF2-40B4-BE49-F238E27FC236}">
                <a16:creationId xmlns:a16="http://schemas.microsoft.com/office/drawing/2014/main" id="{191B5F9E-4748-F851-72EC-1A9DF0CA99B4}"/>
              </a:ext>
            </a:extLst>
          </p:cNvPr>
          <p:cNvSpPr/>
          <p:nvPr/>
        </p:nvSpPr>
        <p:spPr>
          <a:xfrm>
            <a:off x="1731614" y="4460301"/>
            <a:ext cx="1672512" cy="1975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6AA46161-5564-2B15-2ED2-FBAB53D300C2}"/>
              </a:ext>
            </a:extLst>
          </p:cNvPr>
          <p:cNvSpPr/>
          <p:nvPr/>
        </p:nvSpPr>
        <p:spPr>
          <a:xfrm>
            <a:off x="1677256" y="4637737"/>
            <a:ext cx="1965149" cy="197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3FADF7CB-E110-15BF-0306-83861E2287BF}"/>
              </a:ext>
            </a:extLst>
          </p:cNvPr>
          <p:cNvSpPr/>
          <p:nvPr/>
        </p:nvSpPr>
        <p:spPr>
          <a:xfrm>
            <a:off x="1607098" y="4333301"/>
            <a:ext cx="1965149" cy="197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52D89570-9A2D-8335-FD02-4E4F1FE831C1}"/>
              </a:ext>
            </a:extLst>
          </p:cNvPr>
          <p:cNvSpPr/>
          <p:nvPr/>
        </p:nvSpPr>
        <p:spPr>
          <a:xfrm>
            <a:off x="1731614" y="4789482"/>
            <a:ext cx="1895669" cy="1975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800BC688-0387-D164-61C6-8B3956F3EDE8}"/>
              </a:ext>
            </a:extLst>
          </p:cNvPr>
          <p:cNvSpPr/>
          <p:nvPr/>
        </p:nvSpPr>
        <p:spPr>
          <a:xfrm>
            <a:off x="4788025" y="4961711"/>
            <a:ext cx="1066860" cy="160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8EA8681E-7041-0FB6-7AC5-5CF7D6F23923}"/>
              </a:ext>
            </a:extLst>
          </p:cNvPr>
          <p:cNvSpPr/>
          <p:nvPr/>
        </p:nvSpPr>
        <p:spPr>
          <a:xfrm>
            <a:off x="4498906" y="5596699"/>
            <a:ext cx="1066860" cy="160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43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6" grpId="0" animBg="1"/>
      <p:bldP spid="19" grpId="0" animBg="1"/>
      <p:bldP spid="23" grpId="0" animBg="1"/>
      <p:bldP spid="24" grpId="0" animBg="1"/>
      <p:bldP spid="26" grpId="0" animBg="1"/>
      <p:bldP spid="35" grpId="0" animBg="1"/>
      <p:bldP spid="40" grpId="0" animBg="1"/>
      <p:bldP spid="43" grpId="0" animBg="1"/>
      <p:bldP spid="45" grpId="0" animBg="1"/>
      <p:bldP spid="48" grpId="0" animBg="1"/>
      <p:bldP spid="49" grpId="0" animBg="1"/>
      <p:bldP spid="51" grpId="0" animBg="1"/>
      <p:bldP spid="55" grpId="0" animBg="1"/>
      <p:bldP spid="56" grpId="0" animBg="1"/>
      <p:bldP spid="58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41A9-BDA1-6323-3BBD-F78E5000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EEF20FA-612E-163E-06D3-A48FDC1A5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77062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3378D1B-20AB-FB44-EAE0-FBC703D7F70E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088C99-CCD3-ED8E-812E-115F2663583F}"/>
              </a:ext>
            </a:extLst>
          </p:cNvPr>
          <p:cNvSpPr txBox="1"/>
          <p:nvPr/>
        </p:nvSpPr>
        <p:spPr>
          <a:xfrm>
            <a:off x="2286000" y="1859340"/>
            <a:ext cx="4572000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A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nother useful compression algorithm is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bzip2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which creates smaller files, but at the cost of speed.</a:t>
            </a:r>
          </a:p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However,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nowdays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computers are so fast that most users won't notice much of a difference between the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between the times taken by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gzip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or bzip2 to compress a group of files. To bzip2 instead of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gzip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simply use the `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j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` option instead of `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z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`.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E40B874-D1C0-0A4C-55FB-981CE5A5F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952834"/>
            <a:ext cx="7935925" cy="5733140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5466628-CBBE-854E-0A08-813B6C3848FC}"/>
              </a:ext>
            </a:extLst>
          </p:cNvPr>
          <p:cNvSpPr/>
          <p:nvPr/>
        </p:nvSpPr>
        <p:spPr>
          <a:xfrm>
            <a:off x="3923928" y="1456362"/>
            <a:ext cx="239760" cy="407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00A7AEC-0019-2D31-A01C-F5936CBDEF09}"/>
              </a:ext>
            </a:extLst>
          </p:cNvPr>
          <p:cNvSpPr/>
          <p:nvPr/>
        </p:nvSpPr>
        <p:spPr>
          <a:xfrm>
            <a:off x="5119410" y="1416475"/>
            <a:ext cx="388694" cy="407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3FD6CAA-B8E5-B919-2947-686977036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123" y="1703056"/>
            <a:ext cx="6111770" cy="3962743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388843DA-E886-FD3A-DBA2-46906D118A5D}"/>
              </a:ext>
            </a:extLst>
          </p:cNvPr>
          <p:cNvSpPr/>
          <p:nvPr/>
        </p:nvSpPr>
        <p:spPr>
          <a:xfrm>
            <a:off x="696934" y="4581128"/>
            <a:ext cx="1642817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06049C3-CC29-5137-6462-70B12481D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5776" y="5579019"/>
            <a:ext cx="1714649" cy="121931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5999662A-994E-8541-338B-08F21D7A088C}"/>
              </a:ext>
            </a:extLst>
          </p:cNvPr>
          <p:cNvSpPr/>
          <p:nvPr/>
        </p:nvSpPr>
        <p:spPr>
          <a:xfrm>
            <a:off x="2447763" y="5399063"/>
            <a:ext cx="1930674" cy="467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BEF3046-D3A3-360A-88C4-660541184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432" y="957251"/>
            <a:ext cx="7011008" cy="438950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7DB8DBC-3ABC-A6D8-C940-05AC49914DB3}"/>
              </a:ext>
            </a:extLst>
          </p:cNvPr>
          <p:cNvSpPr/>
          <p:nvPr/>
        </p:nvSpPr>
        <p:spPr>
          <a:xfrm>
            <a:off x="1945640" y="1029565"/>
            <a:ext cx="570345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2F2EDFE-4503-FFE0-3658-1ACC106FBC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887" y="1620332"/>
            <a:ext cx="3901778" cy="119644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2FB804D-3428-B8F1-5A84-F93A338BA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5264" y="2454843"/>
            <a:ext cx="6336986" cy="1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  <p:bldP spid="17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A5F8-AF14-FBFE-AD23-27A093E4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CAB1297-5489-79E1-A86F-D37545C92D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4929177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705CE219-94AF-B1C8-D66E-E0907959C16F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4D69A4-71D7-06F2-AF1F-406F3F880C6C}"/>
              </a:ext>
            </a:extLst>
          </p:cNvPr>
          <p:cNvSpPr txBox="1"/>
          <p:nvPr/>
        </p:nvSpPr>
        <p:spPr>
          <a:xfrm>
            <a:off x="2271674" y="1340768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demy Sans"/>
              </a:rPr>
              <a:t>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nce you have an archive, you can </a:t>
            </a:r>
            <a:r>
              <a:rPr lang="en-US" b="1" i="0" dirty="0">
                <a:solidFill>
                  <a:schemeClr val="bg1"/>
                </a:solidFill>
                <a:effectLst/>
                <a:latin typeface="Udemy Sans"/>
              </a:rPr>
              <a:t>extract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it with the same command,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using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–x option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0D73AD-0232-9937-EC20-EF06804EF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34" y="1972781"/>
            <a:ext cx="8839966" cy="4442845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833F63B8-766A-AD2B-F17B-FD46822B37B7}"/>
              </a:ext>
            </a:extLst>
          </p:cNvPr>
          <p:cNvSpPr/>
          <p:nvPr/>
        </p:nvSpPr>
        <p:spPr>
          <a:xfrm>
            <a:off x="1763688" y="2276872"/>
            <a:ext cx="311768" cy="3540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6471A37-395B-8689-C833-1E60BA5E4039}"/>
              </a:ext>
            </a:extLst>
          </p:cNvPr>
          <p:cNvSpPr/>
          <p:nvPr/>
        </p:nvSpPr>
        <p:spPr>
          <a:xfrm>
            <a:off x="1587552" y="2956263"/>
            <a:ext cx="2439888" cy="423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2CE874B-11E6-C204-809C-C0B75EE5642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9190"/>
          <a:stretch/>
        </p:blipFill>
        <p:spPr>
          <a:xfrm>
            <a:off x="304034" y="3213408"/>
            <a:ext cx="7140559" cy="16843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FCDD5AF-969D-0B96-4C8C-0B770EDA7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034" y="4920797"/>
            <a:ext cx="7834039" cy="1104996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37D43FB6-0072-44CC-5B58-FE33FB14D617}"/>
              </a:ext>
            </a:extLst>
          </p:cNvPr>
          <p:cNvSpPr/>
          <p:nvPr/>
        </p:nvSpPr>
        <p:spPr>
          <a:xfrm>
            <a:off x="1752655" y="4669029"/>
            <a:ext cx="536722" cy="423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DC8E7B8-0987-7ED9-2844-FB1352E83A65}"/>
              </a:ext>
            </a:extLst>
          </p:cNvPr>
          <p:cNvSpPr/>
          <p:nvPr/>
        </p:nvSpPr>
        <p:spPr>
          <a:xfrm>
            <a:off x="2766049" y="5116850"/>
            <a:ext cx="536722" cy="4236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D11DF9-F1D9-7725-9486-962B994161F5}"/>
              </a:ext>
            </a:extLst>
          </p:cNvPr>
          <p:cNvSpPr txBox="1"/>
          <p:nvPr/>
        </p:nvSpPr>
        <p:spPr>
          <a:xfrm>
            <a:off x="3977504" y="4669029"/>
            <a:ext cx="45809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you want to extract an archive into another directory use -C option and the destination directory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F3C5EAB-3C3F-DDD6-71C3-116FEB10D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034" y="5755259"/>
            <a:ext cx="4168501" cy="548688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4D63EF81-CFC4-49E0-8520-6B0969CCEF42}"/>
              </a:ext>
            </a:extLst>
          </p:cNvPr>
          <p:cNvSpPr/>
          <p:nvPr/>
        </p:nvSpPr>
        <p:spPr>
          <a:xfrm>
            <a:off x="1807094" y="5643580"/>
            <a:ext cx="1396753" cy="3205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5BCE0CA-5D74-F194-3169-BECCB2EB5D70}"/>
              </a:ext>
            </a:extLst>
          </p:cNvPr>
          <p:cNvSpPr/>
          <p:nvPr/>
        </p:nvSpPr>
        <p:spPr>
          <a:xfrm>
            <a:off x="1752655" y="6012228"/>
            <a:ext cx="3179385" cy="3205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6E2F90FF-6AEC-7B89-9C68-3643096E7AD9}"/>
              </a:ext>
            </a:extLst>
          </p:cNvPr>
          <p:cNvSpPr/>
          <p:nvPr/>
        </p:nvSpPr>
        <p:spPr>
          <a:xfrm>
            <a:off x="3419872" y="6035415"/>
            <a:ext cx="312180" cy="2162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5F4028D-1C1C-BB77-FA1D-B2734442D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517" y="1503428"/>
            <a:ext cx="8809483" cy="439712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00DF8EC7-0E0A-7D5D-F4A3-F0B3E365E5D4}"/>
              </a:ext>
            </a:extLst>
          </p:cNvPr>
          <p:cNvSpPr/>
          <p:nvPr/>
        </p:nvSpPr>
        <p:spPr>
          <a:xfrm>
            <a:off x="251212" y="3298339"/>
            <a:ext cx="5112568" cy="555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0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4" grpId="0" animBg="1"/>
      <p:bldP spid="15" grpId="0" animBg="1"/>
      <p:bldP spid="17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E729C-3505-459F-2DDC-D720054E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CCF04C8-EEF5-4A15-0E05-F4026A579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70223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0046E852-EB19-8FD2-B790-8E4B50A73536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2CE8C5-3E3D-6464-E0D8-EF9DA0381362}"/>
              </a:ext>
            </a:extLst>
          </p:cNvPr>
          <p:cNvSpPr txBox="1"/>
          <p:nvPr/>
        </p:nvSpPr>
        <p:spPr>
          <a:xfrm>
            <a:off x="2195736" y="1052736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see the contents of an archive use the -t option, which comes from the table of contents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4A4527-4B87-8168-129F-583C2E345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2132856"/>
            <a:ext cx="8136904" cy="405790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6AE95935-6547-4D18-0836-A39F5D454B43}"/>
              </a:ext>
            </a:extLst>
          </p:cNvPr>
          <p:cNvSpPr/>
          <p:nvPr/>
        </p:nvSpPr>
        <p:spPr>
          <a:xfrm>
            <a:off x="2051720" y="2420888"/>
            <a:ext cx="345638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533D49-4583-81E6-616E-A932C2C1B9B5}"/>
              </a:ext>
            </a:extLst>
          </p:cNvPr>
          <p:cNvSpPr txBox="1"/>
          <p:nvPr/>
        </p:nvSpPr>
        <p:spPr>
          <a:xfrm>
            <a:off x="2286000" y="3429163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examples shown are extremely useful because the 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etc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directory contains the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configuration files of the entire system. In my opinion, it's mandatory to have a back up of this directories so it can be restored if after an update or change, something goes wrong.</a:t>
            </a:r>
          </a:p>
        </p:txBody>
      </p:sp>
    </p:spTree>
    <p:extLst>
      <p:ext uri="{BB962C8B-B14F-4D97-AF65-F5344CB8AC3E}">
        <p14:creationId xmlns:p14="http://schemas.microsoft.com/office/powerpoint/2010/main" val="18985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F3AB-3362-457A-1AA1-159C239C8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49AFABB-D766-3D2E-25B2-A591BB54A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23179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37B9B58-D1F3-AA35-364D-03E70DD1D937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184709-ECCA-A67B-2986-13E71E715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32" y="2053346"/>
            <a:ext cx="8839966" cy="428281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DFBE65-1693-A000-3CAB-C4EE1F1C5B38}"/>
              </a:ext>
            </a:extLst>
          </p:cNvPr>
          <p:cNvSpPr txBox="1"/>
          <p:nvPr/>
        </p:nvSpPr>
        <p:spPr>
          <a:xfrm>
            <a:off x="2411760" y="835687"/>
            <a:ext cx="457200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you want to have versions, which are backups made in different days, then you need to insert the date into the back up filename.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Please see next example: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205E5C8F-919D-2A45-DBCE-F0AA1C85620B}"/>
              </a:ext>
            </a:extLst>
          </p:cNvPr>
          <p:cNvSpPr/>
          <p:nvPr/>
        </p:nvSpPr>
        <p:spPr>
          <a:xfrm>
            <a:off x="1979712" y="2348881"/>
            <a:ext cx="38164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A000FE-AE91-77B5-1982-B3C1E77AF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76" y="2804668"/>
            <a:ext cx="8733277" cy="3795089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EEFF7E70-7725-247D-F84B-970F64EAE9EF}"/>
              </a:ext>
            </a:extLst>
          </p:cNvPr>
          <p:cNvSpPr/>
          <p:nvPr/>
        </p:nvSpPr>
        <p:spPr>
          <a:xfrm>
            <a:off x="1960875" y="5661248"/>
            <a:ext cx="576064" cy="263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5474D53-5571-5637-3135-B167D356E0BD}"/>
              </a:ext>
            </a:extLst>
          </p:cNvPr>
          <p:cNvSpPr/>
          <p:nvPr/>
        </p:nvSpPr>
        <p:spPr>
          <a:xfrm>
            <a:off x="2987824" y="6221716"/>
            <a:ext cx="1944216" cy="303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5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A172-43F0-47C0-82AF-3C70B9898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D33E5A8-FA58-5583-3059-D891F0259C01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1A605B0D-8572-7C29-329F-F0572058F686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EF53F2-B7D9-AE77-1CA2-05B7ECD4F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949044"/>
            <a:ext cx="3384376" cy="57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D41B-9133-D0ED-FBC7-26238BF6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D062BAC-59AE-66C3-707F-5DF81E366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45610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40AD184A-F9CF-72F2-DA77-C3DDBD0FBB9E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C08641-BC2E-73A9-079D-14C77D49BADB}"/>
              </a:ext>
            </a:extLst>
          </p:cNvPr>
          <p:cNvSpPr txBox="1"/>
          <p:nvPr/>
        </p:nvSpPr>
        <p:spPr>
          <a:xfrm>
            <a:off x="2286000" y="1030801"/>
            <a:ext cx="4572000" cy="42473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locate come in used to search for files and directories is very fast, but has two major drawbacks.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has only a few options and most importantly, it doesn't do real time search of the file system,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but of its own database file, which should be constantly updated.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other Linux command used to search for files is </a:t>
            </a:r>
            <a:r>
              <a:rPr lang="en-US" b="1" i="0" u="sng" dirty="0">
                <a:solidFill>
                  <a:schemeClr val="bg1"/>
                </a:solidFill>
                <a:effectLst/>
                <a:latin typeface="Udemy Sans"/>
              </a:rPr>
              <a:t>find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a complex command line utility that searches for files in a directory and recursively throw subdirectories as well.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Using find, you can search for files by name, owner, group type, permissions , date and other criteria.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E0579C1-58A9-C70C-32B2-28991D7E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42" y="1019845"/>
            <a:ext cx="8280920" cy="463320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4A65678-70E3-E0D7-1AA0-383434E27517}"/>
              </a:ext>
            </a:extLst>
          </p:cNvPr>
          <p:cNvSpPr/>
          <p:nvPr/>
        </p:nvSpPr>
        <p:spPr>
          <a:xfrm>
            <a:off x="1763688" y="1040049"/>
            <a:ext cx="2088232" cy="18269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78724FF-E666-B940-0E6A-FE848D0FC548}"/>
              </a:ext>
            </a:extLst>
          </p:cNvPr>
          <p:cNvSpPr/>
          <p:nvPr/>
        </p:nvSpPr>
        <p:spPr>
          <a:xfrm>
            <a:off x="1763688" y="3079445"/>
            <a:ext cx="2088232" cy="3917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34A91EA-F7FD-55C3-8FCD-791B28AAA523}"/>
              </a:ext>
            </a:extLst>
          </p:cNvPr>
          <p:cNvSpPr/>
          <p:nvPr/>
        </p:nvSpPr>
        <p:spPr>
          <a:xfrm>
            <a:off x="396068" y="3356993"/>
            <a:ext cx="1727660" cy="238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25951BE-606F-DC77-56F8-639A86FB6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42" y="4921011"/>
            <a:ext cx="4046774" cy="1636072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BC6D638-35D7-A0B0-457D-199793A6E67B}"/>
              </a:ext>
            </a:extLst>
          </p:cNvPr>
          <p:cNvSpPr/>
          <p:nvPr/>
        </p:nvSpPr>
        <p:spPr>
          <a:xfrm>
            <a:off x="1943974" y="4840372"/>
            <a:ext cx="1727660" cy="238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3D76F55-F163-03E7-E765-043276867392}"/>
              </a:ext>
            </a:extLst>
          </p:cNvPr>
          <p:cNvSpPr/>
          <p:nvPr/>
        </p:nvSpPr>
        <p:spPr>
          <a:xfrm>
            <a:off x="539020" y="5001307"/>
            <a:ext cx="1727660" cy="238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FDB5D7-E34C-3216-926D-2889764F8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851" y="1444314"/>
            <a:ext cx="4991533" cy="337595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9B19A4E-BF99-C758-2B2E-B72344B28DC9}"/>
              </a:ext>
            </a:extLst>
          </p:cNvPr>
          <p:cNvSpPr/>
          <p:nvPr/>
        </p:nvSpPr>
        <p:spPr>
          <a:xfrm>
            <a:off x="5364088" y="1338930"/>
            <a:ext cx="2088232" cy="3917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F9FAF096-999B-DEB2-04E2-82FDCE8705BF}"/>
              </a:ext>
            </a:extLst>
          </p:cNvPr>
          <p:cNvSpPr/>
          <p:nvPr/>
        </p:nvSpPr>
        <p:spPr>
          <a:xfrm>
            <a:off x="3790763" y="1579882"/>
            <a:ext cx="2088232" cy="497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3712A633-A152-21D2-A284-4D46080DCFE0}"/>
              </a:ext>
            </a:extLst>
          </p:cNvPr>
          <p:cNvSpPr/>
          <p:nvPr/>
        </p:nvSpPr>
        <p:spPr>
          <a:xfrm>
            <a:off x="5468678" y="2788703"/>
            <a:ext cx="2088232" cy="3917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4BA1C3F-3A02-759F-8B77-2C201B2B7CD7}"/>
              </a:ext>
            </a:extLst>
          </p:cNvPr>
          <p:cNvSpPr/>
          <p:nvPr/>
        </p:nvSpPr>
        <p:spPr>
          <a:xfrm>
            <a:off x="3982142" y="2995555"/>
            <a:ext cx="2088232" cy="3917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17095DF-29AD-5559-B5BD-8A5C55AA3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851" y="4768598"/>
            <a:ext cx="3909399" cy="152413"/>
          </a:xfrm>
          <a:prstGeom prst="rect">
            <a:avLst/>
          </a:pr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73B0CE44-AEA6-4E84-B08F-39A8702FBDCF}"/>
              </a:ext>
            </a:extLst>
          </p:cNvPr>
          <p:cNvSpPr/>
          <p:nvPr/>
        </p:nvSpPr>
        <p:spPr>
          <a:xfrm>
            <a:off x="5652120" y="4624371"/>
            <a:ext cx="2476352" cy="3917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8BF6479-05D4-8E42-0A8D-9986E02F9C2E}"/>
              </a:ext>
            </a:extLst>
          </p:cNvPr>
          <p:cNvSpPr txBox="1"/>
          <p:nvPr/>
        </p:nvSpPr>
        <p:spPr>
          <a:xfrm>
            <a:off x="4122204" y="5150950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will delete the file with no possibility of recovering it.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3A973-0D7F-2CF2-7C18-A7A04AF9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CA5BC45-4D84-6B9B-A078-F37391881DF7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CB222A66-F21B-48EB-F1AE-A8F67BAD51F6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9DD074-66D0-08AB-D91D-B7562BC4E803}"/>
              </a:ext>
            </a:extLst>
          </p:cNvPr>
          <p:cNvSpPr txBox="1"/>
          <p:nvPr/>
        </p:nvSpPr>
        <p:spPr>
          <a:xfrm>
            <a:off x="2271674" y="953832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search files by type and for that there is the </a:t>
            </a:r>
            <a:r>
              <a:rPr lang="en-US" b="1" dirty="0">
                <a:solidFill>
                  <a:schemeClr val="bg1"/>
                </a:solidFill>
              </a:rPr>
              <a:t>-type </a:t>
            </a:r>
            <a:r>
              <a:rPr lang="en-US" dirty="0">
                <a:solidFill>
                  <a:schemeClr val="bg1"/>
                </a:solidFill>
              </a:rPr>
              <a:t>option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4B1B43-59CF-5D69-AA27-90AB552DA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32" y="1598089"/>
            <a:ext cx="8457056" cy="4354544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F9BCA688-906F-88A5-5FCA-F6E2A5746D44}"/>
              </a:ext>
            </a:extLst>
          </p:cNvPr>
          <p:cNvSpPr/>
          <p:nvPr/>
        </p:nvSpPr>
        <p:spPr>
          <a:xfrm>
            <a:off x="1835696" y="1462614"/>
            <a:ext cx="1656184" cy="4542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41FA96D-188D-7E4D-A4AC-3339C59C34C7}"/>
              </a:ext>
            </a:extLst>
          </p:cNvPr>
          <p:cNvSpPr/>
          <p:nvPr/>
        </p:nvSpPr>
        <p:spPr>
          <a:xfrm>
            <a:off x="385402" y="1801369"/>
            <a:ext cx="658206" cy="1154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CC03A21B-6B2B-9981-F06C-6AE06DE4952A}"/>
              </a:ext>
            </a:extLst>
          </p:cNvPr>
          <p:cNvSpPr/>
          <p:nvPr/>
        </p:nvSpPr>
        <p:spPr>
          <a:xfrm>
            <a:off x="385402" y="3775361"/>
            <a:ext cx="1450294" cy="1154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444ED12-44BD-1B00-2B0A-15CBC91EE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214" y="1615369"/>
            <a:ext cx="8547304" cy="475553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42653837-E296-26A1-0458-A0E5F211290E}"/>
              </a:ext>
            </a:extLst>
          </p:cNvPr>
          <p:cNvSpPr/>
          <p:nvPr/>
        </p:nvSpPr>
        <p:spPr>
          <a:xfrm>
            <a:off x="1891412" y="1881836"/>
            <a:ext cx="2928731" cy="362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F70416BB-EDE7-43B5-83F6-3C80B8946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14" y="5062770"/>
            <a:ext cx="7674005" cy="1432684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11FDF4A9-71CA-D2B0-C4EE-F7DBE5D2A4AF}"/>
              </a:ext>
            </a:extLst>
          </p:cNvPr>
          <p:cNvSpPr/>
          <p:nvPr/>
        </p:nvSpPr>
        <p:spPr>
          <a:xfrm>
            <a:off x="1891412" y="4897327"/>
            <a:ext cx="3544684" cy="4669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0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  <p:bldP spid="18" grpId="0" animBg="1"/>
      <p:bldP spid="29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F3739-38F8-78F6-BAA7-666E0F02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BAEF175-3ACF-4A74-F433-E14256AB1AAC}"/>
              </a:ext>
            </a:extLst>
          </p:cNvPr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C56651F9-D0F0-8C7E-0AAA-A5A74A6CDA7F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ADF0A2-A0E5-0B53-04FC-46B96E786A4C}"/>
              </a:ext>
            </a:extLst>
          </p:cNvPr>
          <p:cNvSpPr txBox="1"/>
          <p:nvPr/>
        </p:nvSpPr>
        <p:spPr>
          <a:xfrm>
            <a:off x="2195736" y="982013"/>
            <a:ext cx="457200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ow to search by time,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acsess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time, modification time or change time.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search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by timestamps recorded on the files, used the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-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atime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-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mtime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or -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ctime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options and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number that represents the number of days.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9EEB64D-DC41-E999-B692-9B385AE37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3176994"/>
            <a:ext cx="8568952" cy="2576957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37D3942-DB32-0697-C156-65F14939896D}"/>
              </a:ext>
            </a:extLst>
          </p:cNvPr>
          <p:cNvSpPr/>
          <p:nvPr/>
        </p:nvSpPr>
        <p:spPr>
          <a:xfrm>
            <a:off x="1475656" y="3312469"/>
            <a:ext cx="2232248" cy="4156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E3834A-9790-9005-6F84-53DC4566A8F2}"/>
              </a:ext>
            </a:extLst>
          </p:cNvPr>
          <p:cNvSpPr txBox="1"/>
          <p:nvPr/>
        </p:nvSpPr>
        <p:spPr>
          <a:xfrm>
            <a:off x="3491880" y="4005064"/>
            <a:ext cx="4586748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are the files modified in the last 24 hours.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C9BAABB-6384-5B4B-5941-7B81EA449D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" r="-13381"/>
          <a:stretch/>
        </p:blipFill>
        <p:spPr>
          <a:xfrm>
            <a:off x="755576" y="765940"/>
            <a:ext cx="9144000" cy="3699532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AF446682-74EF-7EA2-28EA-E37F6F1771CA}"/>
              </a:ext>
            </a:extLst>
          </p:cNvPr>
          <p:cNvSpPr/>
          <p:nvPr/>
        </p:nvSpPr>
        <p:spPr>
          <a:xfrm>
            <a:off x="1943708" y="985248"/>
            <a:ext cx="3096344" cy="4056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D02A96E-3C61-5932-BA2F-70156B189200}"/>
              </a:ext>
            </a:extLst>
          </p:cNvPr>
          <p:cNvSpPr/>
          <p:nvPr/>
        </p:nvSpPr>
        <p:spPr>
          <a:xfrm>
            <a:off x="2650785" y="1270754"/>
            <a:ext cx="1080120" cy="3094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825087-1AEB-0529-3999-03170B28D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432" y="1685717"/>
            <a:ext cx="8313040" cy="380850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DEC7A59-207C-F13D-E346-8EDD0B3B5B6A}"/>
              </a:ext>
            </a:extLst>
          </p:cNvPr>
          <p:cNvSpPr/>
          <p:nvPr/>
        </p:nvSpPr>
        <p:spPr>
          <a:xfrm>
            <a:off x="1763688" y="1791883"/>
            <a:ext cx="3456384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0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7" grpId="0" animBg="1"/>
      <p:bldP spid="21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4A61-6299-07F9-BB07-3C9E2498C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DBC6CD3-19CF-A779-39B5-28C4FB7DB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203061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7C7D4AEA-A6E0-62EF-52ED-77FCBB5FDB27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472098-60F0-960E-F36D-C7A2508C2E59}"/>
              </a:ext>
            </a:extLst>
          </p:cNvPr>
          <p:cNvSpPr txBox="1"/>
          <p:nvPr/>
        </p:nvSpPr>
        <p:spPr>
          <a:xfrm>
            <a:off x="1979712" y="953832"/>
            <a:ext cx="457200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Sometimes you want to operate or execute a command on the files that are found.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really useful.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There’s the -exec option that does that.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1E86E83-3EA9-B4F9-F7DF-69E493804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98" y="1553995"/>
            <a:ext cx="7184193" cy="5120177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FA433066-4653-8A92-9436-B3A2A46C6331}"/>
              </a:ext>
            </a:extLst>
          </p:cNvPr>
          <p:cNvSpPr/>
          <p:nvPr/>
        </p:nvSpPr>
        <p:spPr>
          <a:xfrm>
            <a:off x="2699792" y="1806366"/>
            <a:ext cx="457200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EB50D82-BD54-2FD9-26B4-3C92D2E20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101" y="2289636"/>
            <a:ext cx="6073666" cy="335309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62D296-9958-986D-1346-734F77D3005F}"/>
              </a:ext>
            </a:extLst>
          </p:cNvPr>
          <p:cNvSpPr txBox="1"/>
          <p:nvPr/>
        </p:nvSpPr>
        <p:spPr>
          <a:xfrm>
            <a:off x="2286000" y="2693158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want to back up or make a copy of all configuration files from /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that were modified in the last week.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D1DC4CE-8980-49BB-C729-8420EFE29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998" y="1553995"/>
            <a:ext cx="7712108" cy="4419983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1BAF1302-0540-125A-5923-28D2BC32035B}"/>
              </a:ext>
            </a:extLst>
          </p:cNvPr>
          <p:cNvSpPr/>
          <p:nvPr/>
        </p:nvSpPr>
        <p:spPr>
          <a:xfrm>
            <a:off x="2112558" y="1850221"/>
            <a:ext cx="2389926" cy="408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468C0C6-C643-2223-963F-17B3FC0A1119}"/>
              </a:ext>
            </a:extLst>
          </p:cNvPr>
          <p:cNvSpPr/>
          <p:nvPr/>
        </p:nvSpPr>
        <p:spPr>
          <a:xfrm>
            <a:off x="2050974" y="2341511"/>
            <a:ext cx="5403017" cy="408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56684B8-FE17-1174-419E-A8DF6F146D90}"/>
              </a:ext>
            </a:extLst>
          </p:cNvPr>
          <p:cNvSpPr/>
          <p:nvPr/>
        </p:nvSpPr>
        <p:spPr>
          <a:xfrm>
            <a:off x="2222669" y="2842035"/>
            <a:ext cx="2389926" cy="408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51071A7-67EF-FDA2-CB3C-B30ACBEA658D}"/>
              </a:ext>
            </a:extLst>
          </p:cNvPr>
          <p:cNvSpPr/>
          <p:nvPr/>
        </p:nvSpPr>
        <p:spPr>
          <a:xfrm>
            <a:off x="520501" y="3234868"/>
            <a:ext cx="2389926" cy="981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CAAEA47-CEE5-A13E-CC30-6C44201637B8}"/>
              </a:ext>
            </a:extLst>
          </p:cNvPr>
          <p:cNvSpPr txBox="1"/>
          <p:nvPr/>
        </p:nvSpPr>
        <p:spPr>
          <a:xfrm>
            <a:off x="3645904" y="4060375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is also the - OK option, which does the same is -exec, but interactively as it asks the user first. If the user agrees, it runs the command that follows.</a:t>
            </a:r>
          </a:p>
          <a:p>
            <a:r>
              <a:rPr lang="en-US" dirty="0">
                <a:solidFill>
                  <a:schemeClr val="bg1"/>
                </a:solidFill>
              </a:rPr>
              <a:t>Otherwise it just returns false.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DD922C84-3885-A3E3-6BA7-CC5BA6D0C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363" y="1421933"/>
            <a:ext cx="7704488" cy="4404742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879AC980-2F5D-3CDC-03F3-BCAAE1EB658B}"/>
              </a:ext>
            </a:extLst>
          </p:cNvPr>
          <p:cNvSpPr/>
          <p:nvPr/>
        </p:nvSpPr>
        <p:spPr>
          <a:xfrm>
            <a:off x="1979712" y="1657156"/>
            <a:ext cx="4989223" cy="403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1B2C-4AF1-2C81-9180-321C0A74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8A79118E-2AD1-E1DB-6E91-CD45ABEAF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43133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23867155-5BDB-0DFD-E645-4E96F5A113D2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2C80B7-DC42-7921-BC79-0E7C13F64930}"/>
              </a:ext>
            </a:extLst>
          </p:cNvPr>
          <p:cNvSpPr txBox="1"/>
          <p:nvPr/>
        </p:nvSpPr>
        <p:spPr>
          <a:xfrm>
            <a:off x="2123728" y="1268760"/>
            <a:ext cx="5832648" cy="34163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dirty="0">
                <a:solidFill>
                  <a:schemeClr val="bg1"/>
                </a:solidFill>
                <a:latin typeface="Udemy Sans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ow to search for a string pattern in a text file?.</a:t>
            </a:r>
          </a:p>
          <a:p>
            <a:pPr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especially useful because the Linux configuration and  log files are of type text and is common to search for a specific option, message or error.</a:t>
            </a:r>
          </a:p>
          <a:p>
            <a:pPr algn="l">
              <a:buNone/>
            </a:pPr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l">
              <a:buNone/>
            </a:pPr>
            <a:r>
              <a:rPr lang="en-US" b="1" i="0" u="sng" dirty="0">
                <a:solidFill>
                  <a:schemeClr val="bg1"/>
                </a:solidFill>
                <a:effectLst/>
                <a:latin typeface="Udemy Sans"/>
              </a:rPr>
              <a:t>Grep is one of the most useful Linux commands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,</a:t>
            </a:r>
          </a:p>
          <a:p>
            <a:pPr algn="l">
              <a:buNone/>
            </a:pPr>
            <a:endParaRPr lang="en-US" u="sng" dirty="0">
              <a:solidFill>
                <a:schemeClr val="bg1"/>
              </a:solidFill>
              <a:latin typeface="Udemy Sans"/>
            </a:endParaRPr>
          </a:p>
          <a:p>
            <a:pPr algn="l">
              <a:buNone/>
            </a:pP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The grep command searches in a text file or output of another command for a pattern referenced to as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a regular expression and prints out all lines that contain the pattern.</a:t>
            </a:r>
          </a:p>
          <a:p>
            <a:pPr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7DEDBD-3405-3DFC-4228-3DFD6EC3B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44" y="1040049"/>
            <a:ext cx="7734970" cy="4404742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B72C8626-EA98-7A7E-F995-41FA3F1ABFE8}"/>
              </a:ext>
            </a:extLst>
          </p:cNvPr>
          <p:cNvSpPr/>
          <p:nvPr/>
        </p:nvSpPr>
        <p:spPr>
          <a:xfrm>
            <a:off x="1975616" y="1268761"/>
            <a:ext cx="32444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07E673D-CBE3-66CF-53BB-3EAAC30B3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44" y="2182376"/>
            <a:ext cx="4694327" cy="68585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4A9FB745-9CE7-6E87-A405-3A3238AB6965}"/>
              </a:ext>
            </a:extLst>
          </p:cNvPr>
          <p:cNvSpPr/>
          <p:nvPr/>
        </p:nvSpPr>
        <p:spPr>
          <a:xfrm>
            <a:off x="1975616" y="1966351"/>
            <a:ext cx="367650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4EA9CDA-6EA1-BA3A-D22D-FBDA5EE2F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92" y="2848934"/>
            <a:ext cx="5378693" cy="2236250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6BC7EB50-0ED9-D56A-C5D9-81DA8656A8F4}"/>
              </a:ext>
            </a:extLst>
          </p:cNvPr>
          <p:cNvSpPr/>
          <p:nvPr/>
        </p:nvSpPr>
        <p:spPr>
          <a:xfrm>
            <a:off x="1559164" y="2760896"/>
            <a:ext cx="367650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2534A8E-0FA2-61F0-2C24-0D0C43933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66" y="953832"/>
            <a:ext cx="7788315" cy="4427604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19C0E154-0A9C-6B13-92E4-0E8B1705F783}"/>
              </a:ext>
            </a:extLst>
          </p:cNvPr>
          <p:cNvSpPr/>
          <p:nvPr/>
        </p:nvSpPr>
        <p:spPr>
          <a:xfrm>
            <a:off x="2123728" y="1205405"/>
            <a:ext cx="2952328" cy="471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FFE70015-2D57-0447-837A-FAB218340BEE}"/>
              </a:ext>
            </a:extLst>
          </p:cNvPr>
          <p:cNvSpPr/>
          <p:nvPr/>
        </p:nvSpPr>
        <p:spPr>
          <a:xfrm>
            <a:off x="459835" y="1280274"/>
            <a:ext cx="570497" cy="223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7EF4384-D1CE-8EA3-E277-9CBDFCC1CA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007" y="1009567"/>
            <a:ext cx="7757832" cy="4435224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34A190AA-6789-D0C1-D1B5-EAA50F1A1F41}"/>
              </a:ext>
            </a:extLst>
          </p:cNvPr>
          <p:cNvSpPr/>
          <p:nvPr/>
        </p:nvSpPr>
        <p:spPr>
          <a:xfrm>
            <a:off x="1875584" y="1318062"/>
            <a:ext cx="2192360" cy="363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E6F46F1B-F20C-1F3A-FA6F-698A29D0492C}"/>
              </a:ext>
            </a:extLst>
          </p:cNvPr>
          <p:cNvSpPr/>
          <p:nvPr/>
        </p:nvSpPr>
        <p:spPr>
          <a:xfrm>
            <a:off x="1940757" y="1992979"/>
            <a:ext cx="2192360" cy="3632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A760FE06-D98F-7EA4-405F-E7D5726861B8}"/>
              </a:ext>
            </a:extLst>
          </p:cNvPr>
          <p:cNvSpPr/>
          <p:nvPr/>
        </p:nvSpPr>
        <p:spPr>
          <a:xfrm>
            <a:off x="2496768" y="2035952"/>
            <a:ext cx="322420" cy="2928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llout: linea 25">
            <a:extLst>
              <a:ext uri="{FF2B5EF4-FFF2-40B4-BE49-F238E27FC236}">
                <a16:creationId xmlns:a16="http://schemas.microsoft.com/office/drawing/2014/main" id="{E563BED4-FA3B-0E89-FF44-B450A7C872B4}"/>
              </a:ext>
            </a:extLst>
          </p:cNvPr>
          <p:cNvSpPr/>
          <p:nvPr/>
        </p:nvSpPr>
        <p:spPr>
          <a:xfrm>
            <a:off x="3597843" y="2954452"/>
            <a:ext cx="2966973" cy="685859"/>
          </a:xfrm>
          <a:prstGeom prst="borderCallout1">
            <a:avLst>
              <a:gd name="adj1" fmla="val 18750"/>
              <a:gd name="adj2" fmla="val -8333"/>
              <a:gd name="adj3" fmla="val -104233"/>
              <a:gd name="adj4" fmla="val -290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WHOLE WORDS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AF6E258-00C0-D720-6E49-612CC85C6B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524" y="952335"/>
            <a:ext cx="7788315" cy="4458086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FFBAE1A-26B6-E8EC-FC00-C033B43F47DE}"/>
              </a:ext>
            </a:extLst>
          </p:cNvPr>
          <p:cNvSpPr txBox="1"/>
          <p:nvPr/>
        </p:nvSpPr>
        <p:spPr>
          <a:xfrm>
            <a:off x="4279977" y="1177184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found all the lines that contain the string “kernel”.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24BDD384-D892-A2BC-F5B2-A549223CE38A}"/>
              </a:ext>
            </a:extLst>
          </p:cNvPr>
          <p:cNvSpPr/>
          <p:nvPr/>
        </p:nvSpPr>
        <p:spPr>
          <a:xfrm>
            <a:off x="2040574" y="1070510"/>
            <a:ext cx="2175482" cy="586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8E3EA3A6-42E0-088A-CA8D-B92AA1B120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765" y="3692022"/>
            <a:ext cx="7658764" cy="2682472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98F9BA2-5D4F-5841-7FA4-477255F4FFF8}"/>
              </a:ext>
            </a:extLst>
          </p:cNvPr>
          <p:cNvSpPr txBox="1"/>
          <p:nvPr/>
        </p:nvSpPr>
        <p:spPr>
          <a:xfrm>
            <a:off x="4279977" y="3859502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found all the lines that NOT contain the string “kernel”.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4C317447-B3D4-B656-144B-FC833E5B04A0}"/>
              </a:ext>
            </a:extLst>
          </p:cNvPr>
          <p:cNvSpPr/>
          <p:nvPr/>
        </p:nvSpPr>
        <p:spPr>
          <a:xfrm>
            <a:off x="2098840" y="3436588"/>
            <a:ext cx="2473160" cy="5866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23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  <p:bldP spid="16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D330F-2078-2BAB-4F16-C250C971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5B064F0-2C6E-869B-1FBB-27928E705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376312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>
            <a:extLst>
              <a:ext uri="{FF2B5EF4-FFF2-40B4-BE49-F238E27FC236}">
                <a16:creationId xmlns:a16="http://schemas.microsoft.com/office/drawing/2014/main" id="{2652D9FF-E2BB-A0D5-9AA2-232E4A25326B}"/>
              </a:ext>
            </a:extLst>
          </p:cNvPr>
          <p:cNvSpPr/>
          <p:nvPr/>
        </p:nvSpPr>
        <p:spPr>
          <a:xfrm>
            <a:off x="507432" y="25824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8DC2B6-7AEB-2686-121D-D3C9CC3ADB6C}"/>
              </a:ext>
            </a:extLst>
          </p:cNvPr>
          <p:cNvSpPr txBox="1"/>
          <p:nvPr/>
        </p:nvSpPr>
        <p:spPr>
          <a:xfrm>
            <a:off x="2517434" y="1106160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u="sng" dirty="0">
                <a:solidFill>
                  <a:schemeClr val="bg1"/>
                </a:solidFill>
                <a:latin typeface="Udemy Sans"/>
              </a:rPr>
              <a:t>I want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tell to  grep to go recursively in  ETC directory and search for the pattern in every text file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 that directory and all its subdirectories.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You need to use –R option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E89D4B4-6A92-C3CA-817E-ACDBB0249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704" y="1199957"/>
            <a:ext cx="7742591" cy="445808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FC064AA9-87F9-71DD-2716-9742048A835D}"/>
              </a:ext>
            </a:extLst>
          </p:cNvPr>
          <p:cNvSpPr/>
          <p:nvPr/>
        </p:nvSpPr>
        <p:spPr>
          <a:xfrm>
            <a:off x="2255958" y="1556792"/>
            <a:ext cx="2460057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D9ED533-608A-4D6B-9B28-4B80DD830F67}"/>
              </a:ext>
            </a:extLst>
          </p:cNvPr>
          <p:cNvSpPr txBox="1"/>
          <p:nvPr/>
        </p:nvSpPr>
        <p:spPr>
          <a:xfrm>
            <a:off x="3491880" y="4654877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Another common example is to check what program is listening on a specific port.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To display all ports Run </a:t>
            </a:r>
            <a:r>
              <a:rPr lang="en-US" b="1" dirty="0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with some options.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0003F93-D249-A1A8-AE30-027365BA3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32" y="1106160"/>
            <a:ext cx="7773074" cy="439712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1022AF16-F104-875A-F66C-6CCAB61829E1}"/>
              </a:ext>
            </a:extLst>
          </p:cNvPr>
          <p:cNvSpPr/>
          <p:nvPr/>
        </p:nvSpPr>
        <p:spPr>
          <a:xfrm>
            <a:off x="2054566" y="1509667"/>
            <a:ext cx="1653338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17BD8AE-9AF3-746A-9A80-0F007D6DCBA8}"/>
              </a:ext>
            </a:extLst>
          </p:cNvPr>
          <p:cNvSpPr/>
          <p:nvPr/>
        </p:nvSpPr>
        <p:spPr>
          <a:xfrm>
            <a:off x="1832648" y="3772197"/>
            <a:ext cx="2739352" cy="4085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08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36515</TotalTime>
  <Words>1603</Words>
  <Application>Microsoft Office PowerPoint</Application>
  <PresentationFormat>Presentazione su schermo (4:3)</PresentationFormat>
  <Paragraphs>132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996</cp:revision>
  <dcterms:created xsi:type="dcterms:W3CDTF">2013-02-13T14:15:36Z</dcterms:created>
  <dcterms:modified xsi:type="dcterms:W3CDTF">2025-03-16T07:40:04Z</dcterms:modified>
</cp:coreProperties>
</file>